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4410" r:id="rId1"/>
  </p:sldMasterIdLst>
  <p:notesMasterIdLst>
    <p:notesMasterId r:id="rId22"/>
  </p:notesMasterIdLst>
  <p:sldIdLst>
    <p:sldId id="256" r:id="rId2"/>
    <p:sldId id="257" r:id="rId3"/>
    <p:sldId id="276" r:id="rId4"/>
    <p:sldId id="259" r:id="rId5"/>
    <p:sldId id="277" r:id="rId6"/>
    <p:sldId id="275" r:id="rId7"/>
    <p:sldId id="279" r:id="rId8"/>
    <p:sldId id="280" r:id="rId9"/>
    <p:sldId id="281" r:id="rId10"/>
    <p:sldId id="294" r:id="rId11"/>
    <p:sldId id="282" r:id="rId12"/>
    <p:sldId id="283" r:id="rId13"/>
    <p:sldId id="289" r:id="rId14"/>
    <p:sldId id="288" r:id="rId15"/>
    <p:sldId id="290" r:id="rId16"/>
    <p:sldId id="291" r:id="rId17"/>
    <p:sldId id="293" r:id="rId18"/>
    <p:sldId id="286" r:id="rId19"/>
    <p:sldId id="287" r:id="rId20"/>
    <p:sldId id="292" r:id="rId21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23"/>
      <p: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ckwell" panose="02060603020205020403" pitchFamily="18" charset="77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D0E924-E92F-4A49-A92B-B886C2E3726B}">
  <a:tblStyle styleId="{A9D0E924-E92F-4A49-A92B-B886C2E372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09"/>
    <p:restoredTop sz="86939"/>
  </p:normalViewPr>
  <p:slideViewPr>
    <p:cSldViewPr snapToGrid="0" snapToObjects="1">
      <p:cViewPr varScale="1">
        <p:scale>
          <a:sx n="147" d="100"/>
          <a:sy n="147" d="100"/>
        </p:scale>
        <p:origin x="9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91F37D-B3D9-4A28-9DBC-8FADA0C6BEE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BA88B445-4335-4CDC-80F1-D5451F8694D5}">
      <dgm:prSet/>
      <dgm:spPr/>
      <dgm:t>
        <a:bodyPr/>
        <a:lstStyle/>
        <a:p>
          <a:r>
            <a:rPr lang="en-US" dirty="0"/>
            <a:t>Predict what a person is doing using the sensor data</a:t>
          </a:r>
        </a:p>
      </dgm:t>
    </dgm:pt>
    <dgm:pt modelId="{D61600FB-F231-474A-83E5-8BF517C7A2FA}" type="parTrans" cxnId="{F533B7F1-CC95-4F81-97D0-44B6C98C00EB}">
      <dgm:prSet/>
      <dgm:spPr/>
      <dgm:t>
        <a:bodyPr/>
        <a:lstStyle/>
        <a:p>
          <a:endParaRPr lang="en-US"/>
        </a:p>
      </dgm:t>
    </dgm:pt>
    <dgm:pt modelId="{330D03F8-6840-4D64-AAC3-8E0DC97EFC38}" type="sibTrans" cxnId="{F533B7F1-CC95-4F81-97D0-44B6C98C00EB}">
      <dgm:prSet/>
      <dgm:spPr/>
      <dgm:t>
        <a:bodyPr/>
        <a:lstStyle/>
        <a:p>
          <a:endParaRPr lang="en-US"/>
        </a:p>
      </dgm:t>
    </dgm:pt>
    <dgm:pt modelId="{AFA41B6B-BB46-4424-9133-A0E74BFB39EE}">
      <dgm:prSet/>
      <dgm:spPr/>
      <dgm:t>
        <a:bodyPr/>
        <a:lstStyle/>
        <a:p>
          <a:r>
            <a:rPr lang="en-US" dirty="0"/>
            <a:t>Activities such as sitting, standing, going upstairs, eating, etc.</a:t>
          </a:r>
        </a:p>
      </dgm:t>
    </dgm:pt>
    <dgm:pt modelId="{ADE349DB-8E7E-42C7-86CB-EC1A50AEF4C1}" type="parTrans" cxnId="{E6307F8F-0BF2-43D5-90A8-752385FD257F}">
      <dgm:prSet/>
      <dgm:spPr/>
      <dgm:t>
        <a:bodyPr/>
        <a:lstStyle/>
        <a:p>
          <a:endParaRPr lang="en-US"/>
        </a:p>
      </dgm:t>
    </dgm:pt>
    <dgm:pt modelId="{1265BC22-6B7C-4B4C-AEE6-D68854B9EF09}" type="sibTrans" cxnId="{E6307F8F-0BF2-43D5-90A8-752385FD257F}">
      <dgm:prSet/>
      <dgm:spPr/>
      <dgm:t>
        <a:bodyPr/>
        <a:lstStyle/>
        <a:p>
          <a:endParaRPr lang="en-US"/>
        </a:p>
      </dgm:t>
    </dgm:pt>
    <dgm:pt modelId="{6702530D-F622-4B94-B227-7A967DBE4688}">
      <dgm:prSet/>
      <dgm:spPr/>
      <dgm:t>
        <a:bodyPr/>
        <a:lstStyle/>
        <a:p>
          <a:r>
            <a:rPr lang="en-US"/>
            <a:t>Applications:</a:t>
          </a:r>
        </a:p>
      </dgm:t>
    </dgm:pt>
    <dgm:pt modelId="{54A5785F-4C49-4FBF-821F-0A3E81EF580E}" type="parTrans" cxnId="{090BB6ED-A401-40AA-BA17-F50760E74F87}">
      <dgm:prSet/>
      <dgm:spPr/>
      <dgm:t>
        <a:bodyPr/>
        <a:lstStyle/>
        <a:p>
          <a:endParaRPr lang="en-US"/>
        </a:p>
      </dgm:t>
    </dgm:pt>
    <dgm:pt modelId="{07E1FB52-C99C-4B1A-86B5-20BE7B04E189}" type="sibTrans" cxnId="{090BB6ED-A401-40AA-BA17-F50760E74F87}">
      <dgm:prSet/>
      <dgm:spPr/>
      <dgm:t>
        <a:bodyPr/>
        <a:lstStyle/>
        <a:p>
          <a:endParaRPr lang="en-US"/>
        </a:p>
      </dgm:t>
    </dgm:pt>
    <dgm:pt modelId="{BA9BA373-0245-4505-A38F-B1E132F09935}">
      <dgm:prSet/>
      <dgm:spPr/>
      <dgm:t>
        <a:bodyPr/>
        <a:lstStyle/>
        <a:p>
          <a:r>
            <a:rPr lang="en-US"/>
            <a:t>Healthcare</a:t>
          </a:r>
        </a:p>
      </dgm:t>
    </dgm:pt>
    <dgm:pt modelId="{F1F62D7E-14F4-4C01-8802-8B5E93AC8726}" type="parTrans" cxnId="{B1EDDCE8-7639-44EB-A919-665CC3DBE19F}">
      <dgm:prSet/>
      <dgm:spPr/>
      <dgm:t>
        <a:bodyPr/>
        <a:lstStyle/>
        <a:p>
          <a:endParaRPr lang="en-US"/>
        </a:p>
      </dgm:t>
    </dgm:pt>
    <dgm:pt modelId="{CF93CCD4-AA4C-47F2-89BD-E3C8FB4F7558}" type="sibTrans" cxnId="{B1EDDCE8-7639-44EB-A919-665CC3DBE19F}">
      <dgm:prSet/>
      <dgm:spPr/>
      <dgm:t>
        <a:bodyPr/>
        <a:lstStyle/>
        <a:p>
          <a:endParaRPr lang="en-US"/>
        </a:p>
      </dgm:t>
    </dgm:pt>
    <dgm:pt modelId="{F22253C9-6CB8-46F9-B021-211ACB6E7E36}">
      <dgm:prSet/>
      <dgm:spPr/>
      <dgm:t>
        <a:bodyPr/>
        <a:lstStyle/>
        <a:p>
          <a:r>
            <a:rPr lang="en-US"/>
            <a:t>Sports training </a:t>
          </a:r>
        </a:p>
      </dgm:t>
    </dgm:pt>
    <dgm:pt modelId="{8510CAB5-3E04-4125-BD80-1D6870AEA6C4}" type="parTrans" cxnId="{E52CBD0C-4196-445D-A366-E2A8E27CFA8C}">
      <dgm:prSet/>
      <dgm:spPr/>
      <dgm:t>
        <a:bodyPr/>
        <a:lstStyle/>
        <a:p>
          <a:endParaRPr lang="en-US"/>
        </a:p>
      </dgm:t>
    </dgm:pt>
    <dgm:pt modelId="{6F0D8D40-9EC3-438E-AB4C-093D1F86521F}" type="sibTrans" cxnId="{E52CBD0C-4196-445D-A366-E2A8E27CFA8C}">
      <dgm:prSet/>
      <dgm:spPr/>
      <dgm:t>
        <a:bodyPr/>
        <a:lstStyle/>
        <a:p>
          <a:endParaRPr lang="en-US"/>
        </a:p>
      </dgm:t>
    </dgm:pt>
    <dgm:pt modelId="{4C39DC22-287F-4292-A86C-114FD7557589}">
      <dgm:prSet/>
      <dgm:spPr/>
      <dgm:t>
        <a:bodyPr/>
        <a:lstStyle/>
        <a:p>
          <a:r>
            <a:rPr lang="en-US"/>
            <a:t>Abnormal behavior detection</a:t>
          </a:r>
        </a:p>
      </dgm:t>
    </dgm:pt>
    <dgm:pt modelId="{EAF6CC63-FFFA-434A-A77A-A48CDF16847F}" type="parTrans" cxnId="{EE64F48B-F913-4964-A1B5-CFC55DCFC963}">
      <dgm:prSet/>
      <dgm:spPr/>
      <dgm:t>
        <a:bodyPr/>
        <a:lstStyle/>
        <a:p>
          <a:endParaRPr lang="en-US"/>
        </a:p>
      </dgm:t>
    </dgm:pt>
    <dgm:pt modelId="{04FA6FED-895E-4F0A-8CC7-35B27793C26D}" type="sibTrans" cxnId="{EE64F48B-F913-4964-A1B5-CFC55DCFC963}">
      <dgm:prSet/>
      <dgm:spPr/>
      <dgm:t>
        <a:bodyPr/>
        <a:lstStyle/>
        <a:p>
          <a:endParaRPr lang="en-US"/>
        </a:p>
      </dgm:t>
    </dgm:pt>
    <dgm:pt modelId="{D95A1FF9-19D1-4481-BEDC-F7BC09B34549}" type="pres">
      <dgm:prSet presAssocID="{A691F37D-B3D9-4A28-9DBC-8FADA0C6BEEC}" presName="root" presStyleCnt="0">
        <dgm:presLayoutVars>
          <dgm:dir/>
          <dgm:resizeHandles val="exact"/>
        </dgm:presLayoutVars>
      </dgm:prSet>
      <dgm:spPr/>
    </dgm:pt>
    <dgm:pt modelId="{64467276-B7FD-40D0-8F7F-F0551118CD4C}" type="pres">
      <dgm:prSet presAssocID="{BA88B445-4335-4CDC-80F1-D5451F8694D5}" presName="compNode" presStyleCnt="0"/>
      <dgm:spPr/>
    </dgm:pt>
    <dgm:pt modelId="{B74CF1EC-839D-4227-B9D0-13D5F20AF26E}" type="pres">
      <dgm:prSet presAssocID="{BA88B445-4335-4CDC-80F1-D5451F8694D5}" presName="bgRect" presStyleLbl="bgShp" presStyleIdx="0" presStyleCnt="2"/>
      <dgm:spPr/>
    </dgm:pt>
    <dgm:pt modelId="{B4D1A376-836B-48B0-B406-F55D926E19BF}" type="pres">
      <dgm:prSet presAssocID="{BA88B445-4335-4CDC-80F1-D5451F8694D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tialArts"/>
        </a:ext>
      </dgm:extLst>
    </dgm:pt>
    <dgm:pt modelId="{F4831249-4190-40B5-A3A2-4548E6CBBF51}" type="pres">
      <dgm:prSet presAssocID="{BA88B445-4335-4CDC-80F1-D5451F8694D5}" presName="spaceRect" presStyleCnt="0"/>
      <dgm:spPr/>
    </dgm:pt>
    <dgm:pt modelId="{21CF451A-81D3-4F7E-BF49-7B8C1D8D5A63}" type="pres">
      <dgm:prSet presAssocID="{BA88B445-4335-4CDC-80F1-D5451F8694D5}" presName="parTx" presStyleLbl="revTx" presStyleIdx="0" presStyleCnt="4">
        <dgm:presLayoutVars>
          <dgm:chMax val="0"/>
          <dgm:chPref val="0"/>
        </dgm:presLayoutVars>
      </dgm:prSet>
      <dgm:spPr/>
    </dgm:pt>
    <dgm:pt modelId="{C60E0231-41A8-46A5-85A1-D490FC55741D}" type="pres">
      <dgm:prSet presAssocID="{BA88B445-4335-4CDC-80F1-D5451F8694D5}" presName="desTx" presStyleLbl="revTx" presStyleIdx="1" presStyleCnt="4">
        <dgm:presLayoutVars/>
      </dgm:prSet>
      <dgm:spPr/>
    </dgm:pt>
    <dgm:pt modelId="{24D51DA5-492C-44FD-BC7D-950EB4C6217A}" type="pres">
      <dgm:prSet presAssocID="{330D03F8-6840-4D64-AAC3-8E0DC97EFC38}" presName="sibTrans" presStyleCnt="0"/>
      <dgm:spPr/>
    </dgm:pt>
    <dgm:pt modelId="{0809D479-1ECD-4AEF-8644-DBE7159F557B}" type="pres">
      <dgm:prSet presAssocID="{6702530D-F622-4B94-B227-7A967DBE4688}" presName="compNode" presStyleCnt="0"/>
      <dgm:spPr/>
    </dgm:pt>
    <dgm:pt modelId="{2786E1E1-8DA2-4D7E-906A-0A50863DB61D}" type="pres">
      <dgm:prSet presAssocID="{6702530D-F622-4B94-B227-7A967DBE4688}" presName="bgRect" presStyleLbl="bgShp" presStyleIdx="1" presStyleCnt="2"/>
      <dgm:spPr/>
    </dgm:pt>
    <dgm:pt modelId="{82EE69CB-6FDB-42BE-896E-11CC49DBD01F}" type="pres">
      <dgm:prSet presAssocID="{6702530D-F622-4B94-B227-7A967DBE468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4D65DE02-9D18-43EF-8719-071E23FB41DF}" type="pres">
      <dgm:prSet presAssocID="{6702530D-F622-4B94-B227-7A967DBE4688}" presName="spaceRect" presStyleCnt="0"/>
      <dgm:spPr/>
    </dgm:pt>
    <dgm:pt modelId="{D7F0D00E-3159-4B5F-ABBD-E359FB7AC51B}" type="pres">
      <dgm:prSet presAssocID="{6702530D-F622-4B94-B227-7A967DBE4688}" presName="parTx" presStyleLbl="revTx" presStyleIdx="2" presStyleCnt="4">
        <dgm:presLayoutVars>
          <dgm:chMax val="0"/>
          <dgm:chPref val="0"/>
        </dgm:presLayoutVars>
      </dgm:prSet>
      <dgm:spPr/>
    </dgm:pt>
    <dgm:pt modelId="{E3AB8774-067D-447C-90B2-06C5D1573E7C}" type="pres">
      <dgm:prSet presAssocID="{6702530D-F622-4B94-B227-7A967DBE4688}" presName="desTx" presStyleLbl="revTx" presStyleIdx="3" presStyleCnt="4">
        <dgm:presLayoutVars/>
      </dgm:prSet>
      <dgm:spPr/>
    </dgm:pt>
  </dgm:ptLst>
  <dgm:cxnLst>
    <dgm:cxn modelId="{AF9E6B05-8596-484B-BBDF-C0C78D6840D5}" type="presOf" srcId="{F22253C9-6CB8-46F9-B021-211ACB6E7E36}" destId="{E3AB8774-067D-447C-90B2-06C5D1573E7C}" srcOrd="0" destOrd="1" presId="urn:microsoft.com/office/officeart/2018/2/layout/IconVerticalSolidList"/>
    <dgm:cxn modelId="{E52CBD0C-4196-445D-A366-E2A8E27CFA8C}" srcId="{6702530D-F622-4B94-B227-7A967DBE4688}" destId="{F22253C9-6CB8-46F9-B021-211ACB6E7E36}" srcOrd="1" destOrd="0" parTransId="{8510CAB5-3E04-4125-BD80-1D6870AEA6C4}" sibTransId="{6F0D8D40-9EC3-438E-AB4C-093D1F86521F}"/>
    <dgm:cxn modelId="{4A596333-D31A-4F9E-ADBC-535495C98DC0}" type="presOf" srcId="{BA88B445-4335-4CDC-80F1-D5451F8694D5}" destId="{21CF451A-81D3-4F7E-BF49-7B8C1D8D5A63}" srcOrd="0" destOrd="0" presId="urn:microsoft.com/office/officeart/2018/2/layout/IconVerticalSolidList"/>
    <dgm:cxn modelId="{A5CCE938-814C-4555-9898-7E25AF96E063}" type="presOf" srcId="{AFA41B6B-BB46-4424-9133-A0E74BFB39EE}" destId="{C60E0231-41A8-46A5-85A1-D490FC55741D}" srcOrd="0" destOrd="0" presId="urn:microsoft.com/office/officeart/2018/2/layout/IconVerticalSolidList"/>
    <dgm:cxn modelId="{8A72554D-516F-4585-A97D-255914E72C89}" type="presOf" srcId="{BA9BA373-0245-4505-A38F-B1E132F09935}" destId="{E3AB8774-067D-447C-90B2-06C5D1573E7C}" srcOrd="0" destOrd="0" presId="urn:microsoft.com/office/officeart/2018/2/layout/IconVerticalSolidList"/>
    <dgm:cxn modelId="{EE64F48B-F913-4964-A1B5-CFC55DCFC963}" srcId="{6702530D-F622-4B94-B227-7A967DBE4688}" destId="{4C39DC22-287F-4292-A86C-114FD7557589}" srcOrd="2" destOrd="0" parTransId="{EAF6CC63-FFFA-434A-A77A-A48CDF16847F}" sibTransId="{04FA6FED-895E-4F0A-8CC7-35B27793C26D}"/>
    <dgm:cxn modelId="{E6307F8F-0BF2-43D5-90A8-752385FD257F}" srcId="{BA88B445-4335-4CDC-80F1-D5451F8694D5}" destId="{AFA41B6B-BB46-4424-9133-A0E74BFB39EE}" srcOrd="0" destOrd="0" parTransId="{ADE349DB-8E7E-42C7-86CB-EC1A50AEF4C1}" sibTransId="{1265BC22-6B7C-4B4C-AEE6-D68854B9EF09}"/>
    <dgm:cxn modelId="{2E5E3E90-A2C8-4604-AFB4-F42EDFA1ED9B}" type="presOf" srcId="{A691F37D-B3D9-4A28-9DBC-8FADA0C6BEEC}" destId="{D95A1FF9-19D1-4481-BEDC-F7BC09B34549}" srcOrd="0" destOrd="0" presId="urn:microsoft.com/office/officeart/2018/2/layout/IconVerticalSolidList"/>
    <dgm:cxn modelId="{CE0A3AAA-7C37-4583-9BC5-2F500CAF5683}" type="presOf" srcId="{6702530D-F622-4B94-B227-7A967DBE4688}" destId="{D7F0D00E-3159-4B5F-ABBD-E359FB7AC51B}" srcOrd="0" destOrd="0" presId="urn:microsoft.com/office/officeart/2018/2/layout/IconVerticalSolidList"/>
    <dgm:cxn modelId="{1B2C56D9-BFFF-4EA2-8C51-C40E3E717870}" type="presOf" srcId="{4C39DC22-287F-4292-A86C-114FD7557589}" destId="{E3AB8774-067D-447C-90B2-06C5D1573E7C}" srcOrd="0" destOrd="2" presId="urn:microsoft.com/office/officeart/2018/2/layout/IconVerticalSolidList"/>
    <dgm:cxn modelId="{B1EDDCE8-7639-44EB-A919-665CC3DBE19F}" srcId="{6702530D-F622-4B94-B227-7A967DBE4688}" destId="{BA9BA373-0245-4505-A38F-B1E132F09935}" srcOrd="0" destOrd="0" parTransId="{F1F62D7E-14F4-4C01-8802-8B5E93AC8726}" sibTransId="{CF93CCD4-AA4C-47F2-89BD-E3C8FB4F7558}"/>
    <dgm:cxn modelId="{090BB6ED-A401-40AA-BA17-F50760E74F87}" srcId="{A691F37D-B3D9-4A28-9DBC-8FADA0C6BEEC}" destId="{6702530D-F622-4B94-B227-7A967DBE4688}" srcOrd="1" destOrd="0" parTransId="{54A5785F-4C49-4FBF-821F-0A3E81EF580E}" sibTransId="{07E1FB52-C99C-4B1A-86B5-20BE7B04E189}"/>
    <dgm:cxn modelId="{F533B7F1-CC95-4F81-97D0-44B6C98C00EB}" srcId="{A691F37D-B3D9-4A28-9DBC-8FADA0C6BEEC}" destId="{BA88B445-4335-4CDC-80F1-D5451F8694D5}" srcOrd="0" destOrd="0" parTransId="{D61600FB-F231-474A-83E5-8BF517C7A2FA}" sibTransId="{330D03F8-6840-4D64-AAC3-8E0DC97EFC38}"/>
    <dgm:cxn modelId="{D106D5A6-C7FE-40B7-8401-C35944074EA4}" type="presParOf" srcId="{D95A1FF9-19D1-4481-BEDC-F7BC09B34549}" destId="{64467276-B7FD-40D0-8F7F-F0551118CD4C}" srcOrd="0" destOrd="0" presId="urn:microsoft.com/office/officeart/2018/2/layout/IconVerticalSolidList"/>
    <dgm:cxn modelId="{AEC72C7C-BC4F-40F3-9B1F-F84230BE48C7}" type="presParOf" srcId="{64467276-B7FD-40D0-8F7F-F0551118CD4C}" destId="{B74CF1EC-839D-4227-B9D0-13D5F20AF26E}" srcOrd="0" destOrd="0" presId="urn:microsoft.com/office/officeart/2018/2/layout/IconVerticalSolidList"/>
    <dgm:cxn modelId="{0CE51514-8ED2-4D99-8828-8D9B520B74A2}" type="presParOf" srcId="{64467276-B7FD-40D0-8F7F-F0551118CD4C}" destId="{B4D1A376-836B-48B0-B406-F55D926E19BF}" srcOrd="1" destOrd="0" presId="urn:microsoft.com/office/officeart/2018/2/layout/IconVerticalSolidList"/>
    <dgm:cxn modelId="{1FE18EC0-4230-4FF2-AC5F-73436D0EB35D}" type="presParOf" srcId="{64467276-B7FD-40D0-8F7F-F0551118CD4C}" destId="{F4831249-4190-40B5-A3A2-4548E6CBBF51}" srcOrd="2" destOrd="0" presId="urn:microsoft.com/office/officeart/2018/2/layout/IconVerticalSolidList"/>
    <dgm:cxn modelId="{7BB68077-F808-4691-B64C-F3701067BF5E}" type="presParOf" srcId="{64467276-B7FD-40D0-8F7F-F0551118CD4C}" destId="{21CF451A-81D3-4F7E-BF49-7B8C1D8D5A63}" srcOrd="3" destOrd="0" presId="urn:microsoft.com/office/officeart/2018/2/layout/IconVerticalSolidList"/>
    <dgm:cxn modelId="{5110AF09-26BE-429F-AA5C-A21DEDDCB7DC}" type="presParOf" srcId="{64467276-B7FD-40D0-8F7F-F0551118CD4C}" destId="{C60E0231-41A8-46A5-85A1-D490FC55741D}" srcOrd="4" destOrd="0" presId="urn:microsoft.com/office/officeart/2018/2/layout/IconVerticalSolidList"/>
    <dgm:cxn modelId="{3F784C00-C596-45C0-838E-812D1905643A}" type="presParOf" srcId="{D95A1FF9-19D1-4481-BEDC-F7BC09B34549}" destId="{24D51DA5-492C-44FD-BC7D-950EB4C6217A}" srcOrd="1" destOrd="0" presId="urn:microsoft.com/office/officeart/2018/2/layout/IconVerticalSolidList"/>
    <dgm:cxn modelId="{A7298FD3-3FA4-4DD4-A275-F95654752CEC}" type="presParOf" srcId="{D95A1FF9-19D1-4481-BEDC-F7BC09B34549}" destId="{0809D479-1ECD-4AEF-8644-DBE7159F557B}" srcOrd="2" destOrd="0" presId="urn:microsoft.com/office/officeart/2018/2/layout/IconVerticalSolidList"/>
    <dgm:cxn modelId="{BB3F7858-C042-495C-BA78-56BF84E980F1}" type="presParOf" srcId="{0809D479-1ECD-4AEF-8644-DBE7159F557B}" destId="{2786E1E1-8DA2-4D7E-906A-0A50863DB61D}" srcOrd="0" destOrd="0" presId="urn:microsoft.com/office/officeart/2018/2/layout/IconVerticalSolidList"/>
    <dgm:cxn modelId="{FF571C11-1C23-419A-A211-DAADFD8B1127}" type="presParOf" srcId="{0809D479-1ECD-4AEF-8644-DBE7159F557B}" destId="{82EE69CB-6FDB-42BE-896E-11CC49DBD01F}" srcOrd="1" destOrd="0" presId="urn:microsoft.com/office/officeart/2018/2/layout/IconVerticalSolidList"/>
    <dgm:cxn modelId="{1247C910-9E81-4624-AF7E-A21080DD834A}" type="presParOf" srcId="{0809D479-1ECD-4AEF-8644-DBE7159F557B}" destId="{4D65DE02-9D18-43EF-8719-071E23FB41DF}" srcOrd="2" destOrd="0" presId="urn:microsoft.com/office/officeart/2018/2/layout/IconVerticalSolidList"/>
    <dgm:cxn modelId="{1E38E4C6-B9A7-455F-B565-DEB815D0716D}" type="presParOf" srcId="{0809D479-1ECD-4AEF-8644-DBE7159F557B}" destId="{D7F0D00E-3159-4B5F-ABBD-E359FB7AC51B}" srcOrd="3" destOrd="0" presId="urn:microsoft.com/office/officeart/2018/2/layout/IconVerticalSolidList"/>
    <dgm:cxn modelId="{D5E4ECE8-817F-4A56-B460-94A19F48EFF9}" type="presParOf" srcId="{0809D479-1ECD-4AEF-8644-DBE7159F557B}" destId="{E3AB8774-067D-447C-90B2-06C5D1573E7C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CF1EC-839D-4227-B9D0-13D5F20AF26E}">
      <dsp:nvSpPr>
        <dsp:cNvPr id="0" name=""/>
        <dsp:cNvSpPr/>
      </dsp:nvSpPr>
      <dsp:spPr>
        <a:xfrm>
          <a:off x="0" y="508885"/>
          <a:ext cx="7932419" cy="9394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D1A376-836B-48B0-B406-F55D926E19BF}">
      <dsp:nvSpPr>
        <dsp:cNvPr id="0" name=""/>
        <dsp:cNvSpPr/>
      </dsp:nvSpPr>
      <dsp:spPr>
        <a:xfrm>
          <a:off x="284192" y="720268"/>
          <a:ext cx="516714" cy="5167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CF451A-81D3-4F7E-BF49-7B8C1D8D5A63}">
      <dsp:nvSpPr>
        <dsp:cNvPr id="0" name=""/>
        <dsp:cNvSpPr/>
      </dsp:nvSpPr>
      <dsp:spPr>
        <a:xfrm>
          <a:off x="1085099" y="508885"/>
          <a:ext cx="3569588" cy="939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428" tIns="99428" rIns="99428" bIns="99428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Predict what a person is doing using the sensor data</a:t>
          </a:r>
        </a:p>
      </dsp:txBody>
      <dsp:txXfrm>
        <a:off x="1085099" y="508885"/>
        <a:ext cx="3569588" cy="939480"/>
      </dsp:txXfrm>
    </dsp:sp>
    <dsp:sp modelId="{C60E0231-41A8-46A5-85A1-D490FC55741D}">
      <dsp:nvSpPr>
        <dsp:cNvPr id="0" name=""/>
        <dsp:cNvSpPr/>
      </dsp:nvSpPr>
      <dsp:spPr>
        <a:xfrm>
          <a:off x="4654688" y="508885"/>
          <a:ext cx="3277730" cy="939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428" tIns="99428" rIns="99428" bIns="9942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Activities such as sitting, standing, going upstairs, eating, etc.</a:t>
          </a:r>
        </a:p>
      </dsp:txBody>
      <dsp:txXfrm>
        <a:off x="4654688" y="508885"/>
        <a:ext cx="3277730" cy="939480"/>
      </dsp:txXfrm>
    </dsp:sp>
    <dsp:sp modelId="{2786E1E1-8DA2-4D7E-906A-0A50863DB61D}">
      <dsp:nvSpPr>
        <dsp:cNvPr id="0" name=""/>
        <dsp:cNvSpPr/>
      </dsp:nvSpPr>
      <dsp:spPr>
        <a:xfrm>
          <a:off x="0" y="1683235"/>
          <a:ext cx="7932419" cy="9394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EE69CB-6FDB-42BE-896E-11CC49DBD01F}">
      <dsp:nvSpPr>
        <dsp:cNvPr id="0" name=""/>
        <dsp:cNvSpPr/>
      </dsp:nvSpPr>
      <dsp:spPr>
        <a:xfrm>
          <a:off x="284192" y="1894618"/>
          <a:ext cx="516714" cy="5167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F0D00E-3159-4B5F-ABBD-E359FB7AC51B}">
      <dsp:nvSpPr>
        <dsp:cNvPr id="0" name=""/>
        <dsp:cNvSpPr/>
      </dsp:nvSpPr>
      <dsp:spPr>
        <a:xfrm>
          <a:off x="1085099" y="1683235"/>
          <a:ext cx="3569588" cy="939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428" tIns="99428" rIns="99428" bIns="99428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Applications:</a:t>
          </a:r>
        </a:p>
      </dsp:txBody>
      <dsp:txXfrm>
        <a:off x="1085099" y="1683235"/>
        <a:ext cx="3569588" cy="939480"/>
      </dsp:txXfrm>
    </dsp:sp>
    <dsp:sp modelId="{E3AB8774-067D-447C-90B2-06C5D1573E7C}">
      <dsp:nvSpPr>
        <dsp:cNvPr id="0" name=""/>
        <dsp:cNvSpPr/>
      </dsp:nvSpPr>
      <dsp:spPr>
        <a:xfrm>
          <a:off x="4654688" y="1683235"/>
          <a:ext cx="3277730" cy="939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428" tIns="99428" rIns="99428" bIns="9942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Healthcare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Sports training 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Abnormal behavior detection</a:t>
          </a:r>
        </a:p>
      </dsp:txBody>
      <dsp:txXfrm>
        <a:off x="4654688" y="1683235"/>
        <a:ext cx="3277730" cy="939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jpg>
</file>

<file path=ppt/media/image12.png>
</file>

<file path=ppt/media/image13.tiff>
</file>

<file path=ppt/media/image14.tiff>
</file>

<file path=ppt/media/image15.tiff>
</file>

<file path=ppt/media/image16.tiff>
</file>

<file path=ppt/media/image2.png>
</file>

<file path=ppt/media/image3.svg>
</file>

<file path=ppt/media/image4.png>
</file>

<file path=ppt/media/image5.sv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abcb082f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abcb082f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Non-hand-oriented activities: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{walking, jogging, stairs, standing, kicking}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(General):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{dribbling, playing catch, typing, writing, clapping, brushing teeth, folding clothes}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(eating):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{eating pasta, eating soup, eating sandwich, eating chips, drinking}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6735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abcb082f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abcb082f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75971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abcb082f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abcb082f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Non-hand-oriented activities: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{walking, jogging, stairs, standing, kicking}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(General):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{dribbling, playing catch, typing, writing, clapping, brushing teeth, folding clothes}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(eating):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{eating pasta, eating soup, eating sandwich, eating chips, drinking}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593909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abcb082f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abcb082f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Non-hand-oriented activities: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{walking, jogging, stairs, standing, kicking}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(General):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{dribbling, playing catch, typing, writing, clapping, brushing teeth, folding clothes}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(eating):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{eating pasta, eating soup, eating sandwich, eating chips, drinking}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64328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abcb082f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abcb082f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/>
              <a:t>We are able to best predict the activies using the sensor data from all the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/>
              <a:t>The best ML algorithm for our dataset is “XGBoost”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/>
              <a:t>Least predictable activities are hand related activities like eating, drinking across the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/>
              <a:t>Automl not always give the best results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2082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644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abcb082f5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abcb082f5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abcb082f5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abcb082f5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a study showed certain activities are more beneficial to the bones of premenopausal women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4616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abcb082f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abcb082f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Non-hand-oriented activities: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{walking, jogging, stairs, standing, kicking}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Hand-oriented activities (General):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{dribbling, playing catch, typing, writing, clapping, brushing teeth, folding clothes}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Hand-oriented activities (eating):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 dirty="0">
                <a:latin typeface="Roboto"/>
                <a:ea typeface="Roboto"/>
                <a:cs typeface="Roboto"/>
                <a:sym typeface="Roboto"/>
              </a:rPr>
              <a:t>{eating pasta, eating soup, eating sandwich, eating chips, drinking}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abcb082f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abcb082f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883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abcb082f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abcb082f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Non-hand-oriented activities: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{walking, jogging, stairs, standing, kicking}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(General):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{dribbling, playing catch, typing, writing, clapping, brushing teeth, folding clothes}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(eating):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{eating pasta, eating soup, eating sandwich, eating chips, drinking}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66855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abcb082f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abcb082f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1253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abcb082f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abcb082f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Non-hand-oriented activities: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{walking, jogging, stairs, standing, kicking}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(General):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{dribbling, playing catch, typing, writing, clapping, brushing teeth, folding clothes}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Hand-oriented activities (eating):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■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{eating pasta, eating soup, eating sandwich, eating chips, drinking}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18212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abcb082f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abcb082f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5392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247255" y="-44532"/>
            <a:ext cx="9386888" cy="5192849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251970" y="889863"/>
            <a:ext cx="6636259" cy="3358450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9428" y="1556628"/>
            <a:ext cx="6509936" cy="1311547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4050" spc="-113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9428" y="2929700"/>
            <a:ext cx="6505070" cy="99194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350" b="0">
                <a:solidFill>
                  <a:srgbClr val="FFFEFF"/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>
            <a:lvl1pPr algn="ctr">
              <a:defRPr/>
            </a:lvl1pPr>
          </a:lstStyle>
          <a:p>
            <a:endParaRPr lang="en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009513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4" y="1762444"/>
            <a:ext cx="2625897" cy="184233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32488" y="596039"/>
            <a:ext cx="4706276" cy="394281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209478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9438086" cy="5139929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5789211" y="1274692"/>
            <a:ext cx="2755857" cy="2602816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55578" y="1762444"/>
            <a:ext cx="2625896" cy="184233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2060" y="598834"/>
            <a:ext cx="4701467" cy="39429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/>
          <a:p>
            <a:endParaRPr lang="en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68646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9560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9877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8819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4" y="1762444"/>
            <a:ext cx="2624234" cy="184233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8836" y="602389"/>
            <a:ext cx="4711405" cy="3936467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4775525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247255" y="-44532"/>
            <a:ext cx="9386888" cy="5192849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2444659" y="889863"/>
            <a:ext cx="4249609" cy="3358450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162" y="1556047"/>
            <a:ext cx="4117668" cy="1267043"/>
          </a:xfrm>
        </p:spPr>
        <p:txBody>
          <a:bodyPr bIns="0" anchor="b">
            <a:normAutofit/>
          </a:bodyPr>
          <a:lstStyle>
            <a:lvl1pPr algn="ctr">
              <a:defRPr sz="33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162" y="2885138"/>
            <a:ext cx="4117667" cy="1037828"/>
          </a:xfrm>
        </p:spPr>
        <p:txBody>
          <a:bodyPr tIns="0">
            <a:normAutofit/>
          </a:bodyPr>
          <a:lstStyle>
            <a:lvl1pPr marL="0" indent="0" algn="ctr">
              <a:buNone/>
              <a:defRPr sz="1350">
                <a:solidFill>
                  <a:srgbClr val="FFFEFF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>
            <a:lvl1pPr algn="ctr">
              <a:defRPr/>
            </a:lvl1pPr>
          </a:lstStyle>
          <a:p>
            <a:endParaRPr lang="en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0094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0" y="1754752"/>
            <a:ext cx="2625621" cy="1852549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40659" y="602391"/>
            <a:ext cx="4702193" cy="1786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38835" y="2754121"/>
            <a:ext cx="4704017" cy="17876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/>
          <a:p>
            <a:endParaRPr lang="en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808802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1" y="1772937"/>
            <a:ext cx="2625621" cy="1845373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43853" y="602389"/>
            <a:ext cx="4698816" cy="51435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3979" y="1116739"/>
            <a:ext cx="4698263" cy="1272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38989" y="2749415"/>
            <a:ext cx="4698311" cy="51435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38835" y="3263765"/>
            <a:ext cx="4699191" cy="1278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/>
          <a:p>
            <a:endParaRPr lang="en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73835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4" y="1762444"/>
            <a:ext cx="2625897" cy="184233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290371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/>
          <a:p>
            <a:endParaRPr lang="en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8974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4" y="1764019"/>
            <a:ext cx="2625898" cy="917474"/>
          </a:xfrm>
        </p:spPr>
        <p:txBody>
          <a:bodyPr bIns="0" anchor="b">
            <a:noAutofit/>
          </a:bodyPr>
          <a:lstStyle>
            <a:lvl1pPr algn="ctr">
              <a:defRPr sz="2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2488" y="602107"/>
            <a:ext cx="4706276" cy="393745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6474" y="2685140"/>
            <a:ext cx="2625898" cy="915873"/>
          </a:xfrm>
        </p:spPr>
        <p:txBody>
          <a:bodyPr/>
          <a:lstStyle>
            <a:lvl1pPr marL="0" indent="0" algn="ctr">
              <a:buNone/>
              <a:defRPr sz="12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463142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247255" y="-44532"/>
            <a:ext cx="9386888" cy="5192849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604002" y="1273749"/>
            <a:ext cx="4456155" cy="2602816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7632" y="0"/>
            <a:ext cx="3486368" cy="51435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082" y="1770191"/>
            <a:ext cx="4332485" cy="883524"/>
          </a:xfrm>
        </p:spPr>
        <p:txBody>
          <a:bodyPr bIns="0" anchor="b">
            <a:normAutofit/>
          </a:bodyPr>
          <a:lstStyle>
            <a:lvl1pPr>
              <a:defRPr sz="27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4082" y="2658759"/>
            <a:ext cx="4332485" cy="955649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3505" y="4670298"/>
            <a:ext cx="4456652" cy="240030"/>
          </a:xfrm>
        </p:spPr>
        <p:txBody>
          <a:bodyPr/>
          <a:lstStyle/>
          <a:p>
            <a:endParaRPr lang="en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71283" y="240030"/>
            <a:ext cx="685800" cy="24003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1330091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8371" y="1768794"/>
            <a:ext cx="2624000" cy="1842364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6237" y="596039"/>
            <a:ext cx="4462527" cy="3942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3504" y="240030"/>
            <a:ext cx="2743200" cy="240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3AD72-4F3A-E84A-837E-C3CF23FF0199}" type="datetimeFigureOut">
              <a:rPr lang="en-PE" smtClean="0"/>
              <a:t>1/16/20</a:t>
            </a:fld>
            <a:endParaRPr lang="en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3504" y="4670298"/>
            <a:ext cx="7941564" cy="240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52410" y="240030"/>
            <a:ext cx="685800" cy="240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2596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11" r:id="rId1"/>
    <p:sldLayoutId id="2147484412" r:id="rId2"/>
    <p:sldLayoutId id="2147484413" r:id="rId3"/>
    <p:sldLayoutId id="2147484414" r:id="rId4"/>
    <p:sldLayoutId id="2147484415" r:id="rId5"/>
    <p:sldLayoutId id="2147484416" r:id="rId6"/>
    <p:sldLayoutId id="2147484417" r:id="rId7"/>
    <p:sldLayoutId id="2147484418" r:id="rId8"/>
    <p:sldLayoutId id="2147484419" r:id="rId9"/>
    <p:sldLayoutId id="2147484420" r:id="rId10"/>
    <p:sldLayoutId id="2147484421" r:id="rId11"/>
    <p:sldLayoutId id="2147484422" r:id="rId12"/>
    <p:sldLayoutId id="2147484423" r:id="rId13"/>
    <p:sldLayoutId id="2147484424" r:id="rId14"/>
  </p:sldLayoutIdLst>
  <p:hf sldNum="0" hdr="0" ftr="0" dt="0"/>
  <p:txStyles>
    <p:titleStyle>
      <a:lvl1pPr algn="ctr" defTabSz="685800" rtl="0" eaLnBrk="1" latinLnBrk="0" hangingPunct="1">
        <a:lnSpc>
          <a:spcPct val="85000"/>
        </a:lnSpc>
        <a:spcBef>
          <a:spcPct val="0"/>
        </a:spcBef>
        <a:buNone/>
        <a:defRPr sz="3000" b="0" i="0" kern="1200" cap="none" spc="-113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35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05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10" Type="http://schemas.openxmlformats.org/officeDocument/2006/relationships/image" Target="../media/image11.jpg"/><Relationship Id="rId4" Type="http://schemas.openxmlformats.org/officeDocument/2006/relationships/image" Target="../media/image3.sv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8">
            <a:extLst>
              <a:ext uri="{FF2B5EF4-FFF2-40B4-BE49-F238E27FC236}">
                <a16:creationId xmlns:a16="http://schemas.microsoft.com/office/drawing/2014/main" id="{DF87B7B7-22AF-4FC8-8BA1-57021F34A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70">
            <a:extLst>
              <a:ext uri="{FF2B5EF4-FFF2-40B4-BE49-F238E27FC236}">
                <a16:creationId xmlns:a16="http://schemas.microsoft.com/office/drawing/2014/main" id="{9F5461BB-44E0-4EDA-A11B-C026EB850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68" name="Freeform 5">
              <a:extLst>
                <a:ext uri="{FF2B5EF4-FFF2-40B4-BE49-F238E27FC236}">
                  <a16:creationId xmlns:a16="http://schemas.microsoft.com/office/drawing/2014/main" id="{CB966397-CAB3-4698-8AAC-E48CFA53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707090BD-2AA2-4750-B52E-8FF04A2A0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7">
              <a:extLst>
                <a:ext uri="{FF2B5EF4-FFF2-40B4-BE49-F238E27FC236}">
                  <a16:creationId xmlns:a16="http://schemas.microsoft.com/office/drawing/2014/main" id="{74F4B70E-D163-4734-8048-2D26ACC47C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77142269-286B-4AE9-B82D-AA59BA4BE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7E674871-BA63-4103-A47C-BFFEFA65C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0">
              <a:extLst>
                <a:ext uri="{FF2B5EF4-FFF2-40B4-BE49-F238E27FC236}">
                  <a16:creationId xmlns:a16="http://schemas.microsoft.com/office/drawing/2014/main" id="{3FE749AC-1104-4DEF-8420-4E9B562895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1">
              <a:extLst>
                <a:ext uri="{FF2B5EF4-FFF2-40B4-BE49-F238E27FC236}">
                  <a16:creationId xmlns:a16="http://schemas.microsoft.com/office/drawing/2014/main" id="{9D5BDD52-FEC3-44E2-8716-D3DB3C026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2">
              <a:extLst>
                <a:ext uri="{FF2B5EF4-FFF2-40B4-BE49-F238E27FC236}">
                  <a16:creationId xmlns:a16="http://schemas.microsoft.com/office/drawing/2014/main" id="{1E7A89E6-DC2E-4F11-A889-6E0A21AC9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3">
              <a:extLst>
                <a:ext uri="{FF2B5EF4-FFF2-40B4-BE49-F238E27FC236}">
                  <a16:creationId xmlns:a16="http://schemas.microsoft.com/office/drawing/2014/main" id="{45CA69A1-9A2A-4C9F-BE61-2869F3D65B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4">
              <a:extLst>
                <a:ext uri="{FF2B5EF4-FFF2-40B4-BE49-F238E27FC236}">
                  <a16:creationId xmlns:a16="http://schemas.microsoft.com/office/drawing/2014/main" id="{1F5A16AF-A59C-4A90-B865-399998C9B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5">
              <a:extLst>
                <a:ext uri="{FF2B5EF4-FFF2-40B4-BE49-F238E27FC236}">
                  <a16:creationId xmlns:a16="http://schemas.microsoft.com/office/drawing/2014/main" id="{23258DF7-C868-41BC-94DE-A55EC652A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6">
              <a:extLst>
                <a:ext uri="{FF2B5EF4-FFF2-40B4-BE49-F238E27FC236}">
                  <a16:creationId xmlns:a16="http://schemas.microsoft.com/office/drawing/2014/main" id="{879B884D-3EC1-4A8D-95DB-87F4954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7">
              <a:extLst>
                <a:ext uri="{FF2B5EF4-FFF2-40B4-BE49-F238E27FC236}">
                  <a16:creationId xmlns:a16="http://schemas.microsoft.com/office/drawing/2014/main" id="{DC72FD64-2652-4AFC-9BA7-2425FAC12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8">
              <a:extLst>
                <a:ext uri="{FF2B5EF4-FFF2-40B4-BE49-F238E27FC236}">
                  <a16:creationId xmlns:a16="http://schemas.microsoft.com/office/drawing/2014/main" id="{C8AB7A44-6DA9-40ED-AD42-3D6A9267B0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9">
              <a:extLst>
                <a:ext uri="{FF2B5EF4-FFF2-40B4-BE49-F238E27FC236}">
                  <a16:creationId xmlns:a16="http://schemas.microsoft.com/office/drawing/2014/main" id="{CAAD9AFE-F463-400F-834F-50400C3F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0">
              <a:extLst>
                <a:ext uri="{FF2B5EF4-FFF2-40B4-BE49-F238E27FC236}">
                  <a16:creationId xmlns:a16="http://schemas.microsoft.com/office/drawing/2014/main" id="{872F2069-4D68-4DD7-8D9B-1218C74A5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1">
              <a:extLst>
                <a:ext uri="{FF2B5EF4-FFF2-40B4-BE49-F238E27FC236}">
                  <a16:creationId xmlns:a16="http://schemas.microsoft.com/office/drawing/2014/main" id="{1EAFCF39-F4C1-4133-932A-2553746D6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2">
              <a:extLst>
                <a:ext uri="{FF2B5EF4-FFF2-40B4-BE49-F238E27FC236}">
                  <a16:creationId xmlns:a16="http://schemas.microsoft.com/office/drawing/2014/main" id="{80DA875B-12A6-4E10-8AD3-1967AF9EE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23">
              <a:extLst>
                <a:ext uri="{FF2B5EF4-FFF2-40B4-BE49-F238E27FC236}">
                  <a16:creationId xmlns:a16="http://schemas.microsoft.com/office/drawing/2014/main" id="{8845E2C0-81E5-4212-954E-32DDE7B05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E93925F-B6B4-6749-8C2C-9C029F479D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03" r="-2" b="11367"/>
          <a:stretch/>
        </p:blipFill>
        <p:spPr>
          <a:xfrm>
            <a:off x="20" y="170"/>
            <a:ext cx="9143751" cy="5143500"/>
          </a:xfrm>
          <a:prstGeom prst="rect">
            <a:avLst/>
          </a:prstGeom>
        </p:spPr>
      </p:pic>
      <p:grpSp>
        <p:nvGrpSpPr>
          <p:cNvPr id="137" name="Group 91">
            <a:extLst>
              <a:ext uri="{FF2B5EF4-FFF2-40B4-BE49-F238E27FC236}">
                <a16:creationId xmlns:a16="http://schemas.microsoft.com/office/drawing/2014/main" id="{9E29037F-B44F-4C6B-86A0-F428468D5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75311" y="889862"/>
            <a:ext cx="3382971" cy="3358450"/>
            <a:chOff x="3833747" y="1186483"/>
            <a:chExt cx="4510627" cy="4477933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FC6EB8F5-C9E7-46E1-9BBA-DF3D721C7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7681" y="1186483"/>
              <a:ext cx="4506693" cy="716184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Isosceles Triangle 39">
              <a:extLst>
                <a:ext uri="{FF2B5EF4-FFF2-40B4-BE49-F238E27FC236}">
                  <a16:creationId xmlns:a16="http://schemas.microsoft.com/office/drawing/2014/main" id="{CB7DE2A1-5F3D-4B68-BBD7-4934CBB9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FF6682A6-7E62-4070-926B-EF3A4CBB0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3747" y="1991156"/>
              <a:ext cx="4510180" cy="3322196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2937032" y="1556628"/>
            <a:ext cx="3259191" cy="1532043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 dirty="0"/>
              <a:t>Human Activity Recognition using Smart-Devices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2937032" y="3336462"/>
            <a:ext cx="3259191" cy="585177"/>
          </a:xfrm>
          <a:prstGeom prst="rect">
            <a:avLst/>
          </a:prstGeom>
        </p:spPr>
        <p:txBody>
          <a:bodyPr spcFirstLastPara="1" lIns="91425" tIns="91425" rIns="91425" bIns="91425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800" dirty="0"/>
              <a:t>Team: </a:t>
            </a: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800" dirty="0" err="1"/>
              <a:t>Aakanksha</a:t>
            </a:r>
            <a:r>
              <a:rPr lang="en-US" sz="800" dirty="0"/>
              <a:t> NS, </a:t>
            </a:r>
            <a:r>
              <a:rPr lang="en-US" sz="800" dirty="0" err="1"/>
              <a:t>Roja</a:t>
            </a:r>
            <a:r>
              <a:rPr lang="en-US" sz="800" dirty="0"/>
              <a:t> I, Sakshi S, </a:t>
            </a:r>
            <a:r>
              <a:rPr lang="en-US" sz="800" dirty="0" err="1"/>
              <a:t>Shreejaya</a:t>
            </a:r>
            <a:r>
              <a:rPr lang="en-US" sz="800" dirty="0"/>
              <a:t> B </a:t>
            </a:r>
            <a:r>
              <a:rPr lang="en-US" sz="800" dirty="0" err="1"/>
              <a:t>Akansha,S</a:t>
            </a:r>
            <a:r>
              <a:rPr lang="en-US" sz="800" dirty="0"/>
              <a:t>. Ivette 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3E34DE7-904C-6A4D-9862-CDC11F87868A}"/>
              </a:ext>
            </a:extLst>
          </p:cNvPr>
          <p:cNvSpPr/>
          <p:nvPr/>
        </p:nvSpPr>
        <p:spPr>
          <a:xfrm>
            <a:off x="802024" y="1705231"/>
            <a:ext cx="3168614" cy="289971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54400A2-7409-D843-BBC1-ED38BA6C64EE}"/>
              </a:ext>
            </a:extLst>
          </p:cNvPr>
          <p:cNvSpPr/>
          <p:nvPr/>
        </p:nvSpPr>
        <p:spPr>
          <a:xfrm>
            <a:off x="5266313" y="1729945"/>
            <a:ext cx="3015046" cy="282558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356AE2-282B-D34C-903A-506F585318FB}"/>
              </a:ext>
            </a:extLst>
          </p:cNvPr>
          <p:cNvSpPr txBox="1"/>
          <p:nvPr/>
        </p:nvSpPr>
        <p:spPr>
          <a:xfrm>
            <a:off x="1197439" y="1129635"/>
            <a:ext cx="222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dirty="0"/>
              <a:t>PAST RESEARCH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01C148-0B0C-FD4C-969C-304FB2BBFFDE}"/>
              </a:ext>
            </a:extLst>
          </p:cNvPr>
          <p:cNvSpPr txBox="1"/>
          <p:nvPr/>
        </p:nvSpPr>
        <p:spPr>
          <a:xfrm>
            <a:off x="6038024" y="966011"/>
            <a:ext cx="1576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dirty="0">
                <a:solidFill>
                  <a:schemeClr val="accent1">
                    <a:lumMod val="75000"/>
                  </a:schemeClr>
                </a:solidFill>
              </a:rPr>
              <a:t>OUR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877F51-16FD-7846-BEF9-45D9A8A3A7BB}"/>
              </a:ext>
            </a:extLst>
          </p:cNvPr>
          <p:cNvSpPr txBox="1"/>
          <p:nvPr/>
        </p:nvSpPr>
        <p:spPr>
          <a:xfrm>
            <a:off x="854402" y="1838479"/>
            <a:ext cx="3017381" cy="263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E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Cultural factors (limited to 3 regions)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E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Detecting abnormal behaviour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E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Best sensor placement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E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Biometric authentication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PE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6FE71D-3D05-C749-8CF5-CB029B9AE3BA}"/>
              </a:ext>
            </a:extLst>
          </p:cNvPr>
          <p:cNvSpPr txBox="1"/>
          <p:nvPr/>
        </p:nvSpPr>
        <p:spPr>
          <a:xfrm>
            <a:off x="5481275" y="2042211"/>
            <a:ext cx="2596084" cy="2263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E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Find best device-algorithm combination to recognize activity.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E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Using distributed computing with Spark + H2O.</a:t>
            </a:r>
          </a:p>
        </p:txBody>
      </p:sp>
    </p:spTree>
    <p:extLst>
      <p:ext uri="{BB962C8B-B14F-4D97-AF65-F5344CB8AC3E}">
        <p14:creationId xmlns:p14="http://schemas.microsoft.com/office/powerpoint/2010/main" val="1539726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529E332-1F12-4C15-9CD2-46B47C797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EB70D1D9-E454-41A2-8131-F87C242E5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BD80611-E3DE-49D3-957E-D2672511E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47537A2-1EBB-45DF-81BB-24C8069BF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2D80068E-88CF-4AFA-A33B-4C67E9DA2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6D3A694A-2C63-4465-903F-2C446C2E9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AB06086-11CF-41B2-BCA8-F4FD52333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9322517-D640-42FC-95E7-636922C30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D353CC0-9B35-4CD3-80D4-CBE64AB17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40FB68B-B3F7-4ACD-BFA8-24993E47B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71C62F0-2D69-4E12-97FD-4FDA2443B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E29D09D3-D44B-4C33-B67D-A33A62508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F253173C-BDD8-4E76-8508-D65436C6C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98F05129-C6FB-43CA-81A0-3C0E79AEF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B362655-D4C7-4196-936B-1AC33DC1D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81F342A-5654-44A6-8616-8C0E7BDF44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8D067AD4-45F5-405D-A7C5-05E2B4968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1777D4B7-909A-4179-B8F2-4A7DC7751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8BF3507-BFDE-4733-8CDF-3FDD87FAD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84D14DCD-6EDC-4E92-ADA7-5CA363656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C40BBA1-E470-44B7-8606-F8BCF6B96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889862"/>
            <a:ext cx="6636259" cy="3358450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7F90053-2737-4E1E-BDBF-D1F2DA63C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9C47D012-ADE5-486B-A297-A95FE2F21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E063DDE-7A1D-4211-952B-F30B31DEE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1630437" y="1836459"/>
            <a:ext cx="3314067" cy="3194706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5934" y="518982"/>
            <a:ext cx="5821442" cy="4007298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D70760-DD7C-CE45-9404-9751C90F5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2207" y="1546378"/>
            <a:ext cx="5219585" cy="1246856"/>
          </a:xfrm>
        </p:spPr>
        <p:txBody>
          <a:bodyPr vert="horz" lIns="228600" tIns="228600" rIns="228600" bIns="0" rtlCol="0" anchor="b">
            <a:normAutofit/>
          </a:bodyPr>
          <a:lstStyle/>
          <a:p>
            <a:pPr defTabSz="914400">
              <a:lnSpc>
                <a:spcPct val="80000"/>
              </a:lnSpc>
            </a:pPr>
            <a:r>
              <a:rPr lang="en-US" sz="3600" spc="-150" dirty="0"/>
              <a:t>Preprocessing</a:t>
            </a:r>
          </a:p>
        </p:txBody>
      </p:sp>
    </p:spTree>
    <p:extLst>
      <p:ext uri="{BB962C8B-B14F-4D97-AF65-F5344CB8AC3E}">
        <p14:creationId xmlns:p14="http://schemas.microsoft.com/office/powerpoint/2010/main" val="3926584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8">
            <a:extLst>
              <a:ext uri="{FF2B5EF4-FFF2-40B4-BE49-F238E27FC236}">
                <a16:creationId xmlns:a16="http://schemas.microsoft.com/office/drawing/2014/main" id="{B529E332-1F12-4C15-9CD2-46B47C797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EB70D1D9-E454-41A2-8131-F87C242E5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BD80611-E3DE-49D3-957E-D2672511E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047537A2-1EBB-45DF-81BB-24C8069BF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D80068E-88CF-4AFA-A33B-4C67E9DA2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6D3A694A-2C63-4465-903F-2C446C2E9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2AB06086-11CF-41B2-BCA8-F4FD52333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A9322517-D640-42FC-95E7-636922C30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6D353CC0-9B35-4CD3-80D4-CBE64AB17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240FB68B-B3F7-4ACD-BFA8-24993E47B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B71C62F0-2D69-4E12-97FD-4FDA2443B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E29D09D3-D44B-4C33-B67D-A33A62508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F253173C-BDD8-4E76-8508-D65436C6C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98F05129-C6FB-43CA-81A0-3C0E79AEF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B362655-D4C7-4196-936B-1AC33DC1D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081F342A-5654-44A6-8616-8C0E7BDF44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8D067AD4-45F5-405D-A7C5-05E2B4968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1777D4B7-909A-4179-B8F2-4A7DC7751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48BF3507-BFDE-4733-8CDF-3FDD87FAD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84D14DCD-6EDC-4E92-ADA7-5CA363656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29">
            <a:extLst>
              <a:ext uri="{FF2B5EF4-FFF2-40B4-BE49-F238E27FC236}">
                <a16:creationId xmlns:a16="http://schemas.microsoft.com/office/drawing/2014/main" id="{0C40BBA1-E470-44B7-8606-F8BCF6B96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889862"/>
            <a:ext cx="6636259" cy="3358450"/>
            <a:chOff x="1669293" y="1186483"/>
            <a:chExt cx="8848345" cy="447793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7F90053-2737-4E1E-BDBF-D1F2DA63C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9C47D012-ADE5-486B-A297-A95FE2F21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063DDE-7A1D-4211-952B-F30B31DEE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0" name="Rectangle 34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36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17689" y="2457446"/>
            <a:ext cx="225581" cy="19446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623F071C-9B12-1D4B-AA35-4E3847B34505}"/>
              </a:ext>
            </a:extLst>
          </p:cNvPr>
          <p:cNvSpPr/>
          <p:nvPr/>
        </p:nvSpPr>
        <p:spPr>
          <a:xfrm>
            <a:off x="587947" y="557104"/>
            <a:ext cx="3069451" cy="96160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15E9A1-64B7-3B44-8D88-4D6781E7ED01}"/>
              </a:ext>
            </a:extLst>
          </p:cNvPr>
          <p:cNvSpPr txBox="1"/>
          <p:nvPr/>
        </p:nvSpPr>
        <p:spPr>
          <a:xfrm>
            <a:off x="1325665" y="896238"/>
            <a:ext cx="2012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dirty="0"/>
              <a:t>Preprocessing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75E4F1-5072-B344-A6D3-4A0188ADA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381" y="2151774"/>
            <a:ext cx="684212" cy="6842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375D49-080E-844D-B668-C0F8DB93B6A6}"/>
              </a:ext>
            </a:extLst>
          </p:cNvPr>
          <p:cNvSpPr txBox="1"/>
          <p:nvPr/>
        </p:nvSpPr>
        <p:spPr>
          <a:xfrm>
            <a:off x="4527150" y="2924660"/>
            <a:ext cx="1534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dirty="0"/>
              <a:t>158 seconds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66B8352-EE12-CD4C-8579-46D95A045D0C}"/>
              </a:ext>
            </a:extLst>
          </p:cNvPr>
          <p:cNvSpPr txBox="1"/>
          <p:nvPr/>
        </p:nvSpPr>
        <p:spPr>
          <a:xfrm>
            <a:off x="693867" y="1886207"/>
            <a:ext cx="3226065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PE" b="1" dirty="0">
                <a:solidFill>
                  <a:schemeClr val="accent4">
                    <a:lumMod val="75000"/>
                  </a:schemeClr>
                </a:solidFill>
              </a:rPr>
              <a:t>We created new features!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Standard deviation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Covariance across the dimensions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Quantiles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Range (max – min)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Euclidean means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A31708C-EFC2-B04B-B532-C553E64FD42D}"/>
              </a:ext>
            </a:extLst>
          </p:cNvPr>
          <p:cNvSpPr txBox="1"/>
          <p:nvPr/>
        </p:nvSpPr>
        <p:spPr>
          <a:xfrm>
            <a:off x="6033918" y="2952047"/>
            <a:ext cx="25997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dirty="0"/>
              <a:t>EMR setup </a:t>
            </a:r>
          </a:p>
          <a:p>
            <a:pPr algn="ctr"/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</a:t>
            </a:r>
            <a:r>
              <a:rPr lang="en-P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5x.large</a:t>
            </a:r>
          </a:p>
          <a:p>
            <a:pPr algn="ctr"/>
            <a:r>
              <a:rPr lang="en-P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instances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7565C7-97A4-7E4D-A8A7-CAD5FDF9DC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54224" y="2167221"/>
            <a:ext cx="696330" cy="69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552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529E332-1F12-4C15-9CD2-46B47C797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EB70D1D9-E454-41A2-8131-F87C242E5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BD80611-E3DE-49D3-957E-D2672511E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47537A2-1EBB-45DF-81BB-24C8069BF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2D80068E-88CF-4AFA-A33B-4C67E9DA2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6D3A694A-2C63-4465-903F-2C446C2E9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AB06086-11CF-41B2-BCA8-F4FD52333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9322517-D640-42FC-95E7-636922C30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D353CC0-9B35-4CD3-80D4-CBE64AB17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40FB68B-B3F7-4ACD-BFA8-24993E47B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71C62F0-2D69-4E12-97FD-4FDA2443B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E29D09D3-D44B-4C33-B67D-A33A62508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F253173C-BDD8-4E76-8508-D65436C6C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98F05129-C6FB-43CA-81A0-3C0E79AEF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B362655-D4C7-4196-936B-1AC33DC1D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81F342A-5654-44A6-8616-8C0E7BDF44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8D067AD4-45F5-405D-A7C5-05E2B4968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1777D4B7-909A-4179-B8F2-4A7DC7751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8BF3507-BFDE-4733-8CDF-3FDD87FAD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84D14DCD-6EDC-4E92-ADA7-5CA363656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C40BBA1-E470-44B7-8606-F8BCF6B96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889862"/>
            <a:ext cx="6636259" cy="3358450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7F90053-2737-4E1E-BDBF-D1F2DA63C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9C47D012-ADE5-486B-A297-A95FE2F21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E063DDE-7A1D-4211-952B-F30B31DEE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1630437" y="1836459"/>
            <a:ext cx="3314067" cy="3194706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5934" y="518982"/>
            <a:ext cx="5821442" cy="4007298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D70760-DD7C-CE45-9404-9751C90F5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2207" y="1546378"/>
            <a:ext cx="5219585" cy="1246856"/>
          </a:xfrm>
        </p:spPr>
        <p:txBody>
          <a:bodyPr vert="horz" lIns="228600" tIns="228600" rIns="228600" bIns="0" rtlCol="0" anchor="b">
            <a:normAutofit/>
          </a:bodyPr>
          <a:lstStyle/>
          <a:p>
            <a:pPr defTabSz="914400">
              <a:lnSpc>
                <a:spcPct val="80000"/>
              </a:lnSpc>
            </a:pPr>
            <a:r>
              <a:rPr lang="en-US" sz="3600" spc="-150" dirty="0"/>
              <a:t>Experiment setup &amp; Modelling</a:t>
            </a:r>
          </a:p>
        </p:txBody>
      </p:sp>
    </p:spTree>
    <p:extLst>
      <p:ext uri="{BB962C8B-B14F-4D97-AF65-F5344CB8AC3E}">
        <p14:creationId xmlns:p14="http://schemas.microsoft.com/office/powerpoint/2010/main" val="2903055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8BB05E3-E3E0-0945-9661-A1B09FF54D77}"/>
              </a:ext>
            </a:extLst>
          </p:cNvPr>
          <p:cNvSpPr/>
          <p:nvPr/>
        </p:nvSpPr>
        <p:spPr>
          <a:xfrm>
            <a:off x="587947" y="557104"/>
            <a:ext cx="3069451" cy="96160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61FF4-860D-2547-80F5-5B2AA97896F7}"/>
              </a:ext>
            </a:extLst>
          </p:cNvPr>
          <p:cNvSpPr txBox="1"/>
          <p:nvPr/>
        </p:nvSpPr>
        <p:spPr>
          <a:xfrm>
            <a:off x="1053816" y="772671"/>
            <a:ext cx="2012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dirty="0"/>
              <a:t>Experimentation setup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74905F2-DE20-624A-8B8B-EEF23035C060}"/>
              </a:ext>
            </a:extLst>
          </p:cNvPr>
          <p:cNvSpPr/>
          <p:nvPr/>
        </p:nvSpPr>
        <p:spPr>
          <a:xfrm>
            <a:off x="1548713" y="1974506"/>
            <a:ext cx="1993557" cy="84849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D998AE2-6AAD-6F45-B984-C8FDBECCCFEC}"/>
              </a:ext>
            </a:extLst>
          </p:cNvPr>
          <p:cNvSpPr/>
          <p:nvPr/>
        </p:nvSpPr>
        <p:spPr>
          <a:xfrm>
            <a:off x="3719383" y="1974505"/>
            <a:ext cx="1993557" cy="84849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A04B380-C76A-1547-BB57-06CFF6F55C1D}"/>
              </a:ext>
            </a:extLst>
          </p:cNvPr>
          <p:cNvSpPr/>
          <p:nvPr/>
        </p:nvSpPr>
        <p:spPr>
          <a:xfrm>
            <a:off x="5890053" y="1974505"/>
            <a:ext cx="1993557" cy="84849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AD0965-07F0-0B48-9CD6-C1745F9A5BB4}"/>
              </a:ext>
            </a:extLst>
          </p:cNvPr>
          <p:cNvSpPr txBox="1"/>
          <p:nvPr/>
        </p:nvSpPr>
        <p:spPr>
          <a:xfrm>
            <a:off x="2122672" y="2130194"/>
            <a:ext cx="1161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dirty="0"/>
              <a:t>Phone</a:t>
            </a:r>
          </a:p>
          <a:p>
            <a:r>
              <a:rPr lang="en-PE" dirty="0"/>
              <a:t>only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A7579A-F3C6-5F42-91B0-BDDB5A149BDD}"/>
              </a:ext>
            </a:extLst>
          </p:cNvPr>
          <p:cNvSpPr txBox="1"/>
          <p:nvPr/>
        </p:nvSpPr>
        <p:spPr>
          <a:xfrm>
            <a:off x="4308387" y="2124038"/>
            <a:ext cx="1161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dirty="0"/>
              <a:t>Watch</a:t>
            </a:r>
          </a:p>
          <a:p>
            <a:r>
              <a:rPr lang="en-PE" dirty="0"/>
              <a:t>only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731F9B-41F0-A34C-A151-A3206A759649}"/>
              </a:ext>
            </a:extLst>
          </p:cNvPr>
          <p:cNvSpPr txBox="1"/>
          <p:nvPr/>
        </p:nvSpPr>
        <p:spPr>
          <a:xfrm>
            <a:off x="6365789" y="2075587"/>
            <a:ext cx="1161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dirty="0"/>
              <a:t>Phone + Watch</a:t>
            </a:r>
          </a:p>
        </p:txBody>
      </p:sp>
      <p:sp>
        <p:nvSpPr>
          <p:cNvPr id="16" name="Right Bracket 15">
            <a:extLst>
              <a:ext uri="{FF2B5EF4-FFF2-40B4-BE49-F238E27FC236}">
                <a16:creationId xmlns:a16="http://schemas.microsoft.com/office/drawing/2014/main" id="{C5DE4CAB-2B36-9149-B953-5A8A646A5E04}"/>
              </a:ext>
            </a:extLst>
          </p:cNvPr>
          <p:cNvSpPr/>
          <p:nvPr/>
        </p:nvSpPr>
        <p:spPr>
          <a:xfrm rot="5400000">
            <a:off x="4489620" y="-115192"/>
            <a:ext cx="313037" cy="6474943"/>
          </a:xfrm>
          <a:prstGeom prst="rightBracket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B42CC01-76CB-544B-93C5-D2EF15887680}"/>
              </a:ext>
            </a:extLst>
          </p:cNvPr>
          <p:cNvSpPr/>
          <p:nvPr/>
        </p:nvSpPr>
        <p:spPr>
          <a:xfrm>
            <a:off x="2388973" y="3527716"/>
            <a:ext cx="922638" cy="84311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915DEB-B9C1-DB47-92D2-5EB722B2453E}"/>
              </a:ext>
            </a:extLst>
          </p:cNvPr>
          <p:cNvSpPr txBox="1"/>
          <p:nvPr/>
        </p:nvSpPr>
        <p:spPr>
          <a:xfrm>
            <a:off x="376880" y="3836055"/>
            <a:ext cx="1153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dirty="0">
                <a:solidFill>
                  <a:schemeClr val="bg1">
                    <a:lumMod val="65000"/>
                  </a:schemeClr>
                </a:solidFill>
              </a:rPr>
              <a:t>Models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EC789E-C98A-C64F-9C80-AC5E571833BE}"/>
              </a:ext>
            </a:extLst>
          </p:cNvPr>
          <p:cNvSpPr txBox="1"/>
          <p:nvPr/>
        </p:nvSpPr>
        <p:spPr>
          <a:xfrm>
            <a:off x="2456841" y="3805387"/>
            <a:ext cx="8547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/>
              <a:t>AutoML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DC7D8C3-6A1B-E043-97CA-D436221C7F0A}"/>
              </a:ext>
            </a:extLst>
          </p:cNvPr>
          <p:cNvSpPr/>
          <p:nvPr/>
        </p:nvSpPr>
        <p:spPr>
          <a:xfrm>
            <a:off x="3719383" y="3522329"/>
            <a:ext cx="922638" cy="84311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6DA5CE-5789-5342-B3D9-B61B29B911A3}"/>
              </a:ext>
            </a:extLst>
          </p:cNvPr>
          <p:cNvSpPr txBox="1"/>
          <p:nvPr/>
        </p:nvSpPr>
        <p:spPr>
          <a:xfrm>
            <a:off x="3748216" y="3669582"/>
            <a:ext cx="1000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/>
              <a:t>Deep</a:t>
            </a:r>
          </a:p>
          <a:p>
            <a:r>
              <a:rPr lang="en-PE" sz="1200" dirty="0"/>
              <a:t>Learning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35FD486-80C2-CE46-BB85-2A73EB91D1D1}"/>
              </a:ext>
            </a:extLst>
          </p:cNvPr>
          <p:cNvSpPr/>
          <p:nvPr/>
        </p:nvSpPr>
        <p:spPr>
          <a:xfrm>
            <a:off x="4868562" y="3524152"/>
            <a:ext cx="922638" cy="84311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148FBD-A143-3D4B-8C72-90810864E343}"/>
              </a:ext>
            </a:extLst>
          </p:cNvPr>
          <p:cNvSpPr txBox="1"/>
          <p:nvPr/>
        </p:nvSpPr>
        <p:spPr>
          <a:xfrm>
            <a:off x="4969472" y="3745545"/>
            <a:ext cx="1000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/>
              <a:t>XGBoost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4DAAC42-CA56-4E45-8012-30D46A4C61D5}"/>
              </a:ext>
            </a:extLst>
          </p:cNvPr>
          <p:cNvSpPr/>
          <p:nvPr/>
        </p:nvSpPr>
        <p:spPr>
          <a:xfrm>
            <a:off x="5945659" y="3522329"/>
            <a:ext cx="922638" cy="84311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F2D09E-4667-4F43-969E-7A069A7D10C9}"/>
              </a:ext>
            </a:extLst>
          </p:cNvPr>
          <p:cNvSpPr txBox="1"/>
          <p:nvPr/>
        </p:nvSpPr>
        <p:spPr>
          <a:xfrm>
            <a:off x="6046569" y="3743722"/>
            <a:ext cx="821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/>
              <a:t>Random</a:t>
            </a:r>
          </a:p>
          <a:p>
            <a:r>
              <a:rPr lang="en-PE" sz="1200" dirty="0"/>
              <a:t>Forest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9F41C8-3DC9-3A4F-BFD8-92E3856FB8E7}"/>
              </a:ext>
            </a:extLst>
          </p:cNvPr>
          <p:cNvSpPr txBox="1"/>
          <p:nvPr/>
        </p:nvSpPr>
        <p:spPr>
          <a:xfrm>
            <a:off x="3748216" y="2972535"/>
            <a:ext cx="15754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5">
                    <a:lumMod val="75000"/>
                  </a:schemeClr>
                </a:solidFill>
              </a:rPr>
              <a:t>M</a:t>
            </a:r>
            <a:r>
              <a:rPr lang="en-PE" sz="1600" dirty="0">
                <a:solidFill>
                  <a:schemeClr val="accent5">
                    <a:lumMod val="75000"/>
                  </a:schemeClr>
                </a:solidFill>
              </a:rPr>
              <a:t>odelled by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66DFF2-CDC6-E046-8C5B-BC96D4CD6412}"/>
              </a:ext>
            </a:extLst>
          </p:cNvPr>
          <p:cNvSpPr txBox="1"/>
          <p:nvPr/>
        </p:nvSpPr>
        <p:spPr>
          <a:xfrm>
            <a:off x="376880" y="2177739"/>
            <a:ext cx="1153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dirty="0">
                <a:solidFill>
                  <a:schemeClr val="bg1">
                    <a:lumMod val="65000"/>
                  </a:schemeClr>
                </a:solidFill>
              </a:rPr>
              <a:t>Devices</a:t>
            </a:r>
          </a:p>
        </p:txBody>
      </p:sp>
    </p:spTree>
    <p:extLst>
      <p:ext uri="{BB962C8B-B14F-4D97-AF65-F5344CB8AC3E}">
        <p14:creationId xmlns:p14="http://schemas.microsoft.com/office/powerpoint/2010/main" val="632295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8BB05E3-E3E0-0945-9661-A1B09FF54D77}"/>
              </a:ext>
            </a:extLst>
          </p:cNvPr>
          <p:cNvSpPr/>
          <p:nvPr/>
        </p:nvSpPr>
        <p:spPr>
          <a:xfrm>
            <a:off x="541878" y="405129"/>
            <a:ext cx="3066295" cy="73687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61FF4-860D-2547-80F5-5B2AA97896F7}"/>
              </a:ext>
            </a:extLst>
          </p:cNvPr>
          <p:cNvSpPr txBox="1"/>
          <p:nvPr/>
        </p:nvSpPr>
        <p:spPr>
          <a:xfrm>
            <a:off x="1068712" y="588900"/>
            <a:ext cx="2012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dirty="0"/>
              <a:t>Model results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A22B79-8FE0-E24C-AEAB-7C6A1883FE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55" r="511" b="7245"/>
          <a:stretch/>
        </p:blipFill>
        <p:spPr>
          <a:xfrm>
            <a:off x="562017" y="1632036"/>
            <a:ext cx="5696882" cy="28822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BF2322-AB15-524D-9E61-F736C7722CC6}"/>
              </a:ext>
            </a:extLst>
          </p:cNvPr>
          <p:cNvSpPr txBox="1"/>
          <p:nvPr/>
        </p:nvSpPr>
        <p:spPr>
          <a:xfrm>
            <a:off x="1204683" y="1322479"/>
            <a:ext cx="4158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sz="1600" dirty="0">
                <a:solidFill>
                  <a:srgbClr val="0070C0"/>
                </a:solidFill>
              </a:rPr>
              <a:t>Accuracies per device-model combination</a:t>
            </a:r>
          </a:p>
        </p:txBody>
      </p:sp>
      <p:sp>
        <p:nvSpPr>
          <p:cNvPr id="8" name="Right Bracket 7">
            <a:extLst>
              <a:ext uri="{FF2B5EF4-FFF2-40B4-BE49-F238E27FC236}">
                <a16:creationId xmlns:a16="http://schemas.microsoft.com/office/drawing/2014/main" id="{8E9570E5-66DC-8A46-831D-2A5F74F97D28}"/>
              </a:ext>
            </a:extLst>
          </p:cNvPr>
          <p:cNvSpPr/>
          <p:nvPr/>
        </p:nvSpPr>
        <p:spPr>
          <a:xfrm rot="5400000">
            <a:off x="1895679" y="3593341"/>
            <a:ext cx="313037" cy="1695029"/>
          </a:xfrm>
          <a:prstGeom prst="rightBracket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9" name="Right Bracket 8">
            <a:extLst>
              <a:ext uri="{FF2B5EF4-FFF2-40B4-BE49-F238E27FC236}">
                <a16:creationId xmlns:a16="http://schemas.microsoft.com/office/drawing/2014/main" id="{6AC44427-F4DE-6D41-8127-1D5A8525022F}"/>
              </a:ext>
            </a:extLst>
          </p:cNvPr>
          <p:cNvSpPr/>
          <p:nvPr/>
        </p:nvSpPr>
        <p:spPr>
          <a:xfrm rot="5400000">
            <a:off x="3468123" y="3767892"/>
            <a:ext cx="313037" cy="1301578"/>
          </a:xfrm>
          <a:prstGeom prst="rightBracket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0" name="Right Bracket 9">
            <a:extLst>
              <a:ext uri="{FF2B5EF4-FFF2-40B4-BE49-F238E27FC236}">
                <a16:creationId xmlns:a16="http://schemas.microsoft.com/office/drawing/2014/main" id="{9F69CB0D-4100-9146-9A18-0698B2DBDEDD}"/>
              </a:ext>
            </a:extLst>
          </p:cNvPr>
          <p:cNvSpPr/>
          <p:nvPr/>
        </p:nvSpPr>
        <p:spPr>
          <a:xfrm rot="5400000">
            <a:off x="4779074" y="3810217"/>
            <a:ext cx="313037" cy="1216930"/>
          </a:xfrm>
          <a:prstGeom prst="rightBracket">
            <a:avLst/>
          </a:prstGeom>
          <a:ln w="190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CF01B2-ABC3-9548-8D28-1922B96C848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19795" y="4658942"/>
            <a:ext cx="325049" cy="3130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9F1A1A-BF28-5549-8B42-3E785D65C8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30728" t="4909" r="30286" b="7771"/>
          <a:stretch/>
        </p:blipFill>
        <p:spPr>
          <a:xfrm>
            <a:off x="2244844" y="4637901"/>
            <a:ext cx="246643" cy="33407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3CB8F2-4584-C844-BA6C-8020395354D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45648" y="4673942"/>
            <a:ext cx="325049" cy="3130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0B2AA66-0098-F942-BF25-FEDB3F619A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30728" t="4909" r="30286" b="7771"/>
          <a:stretch/>
        </p:blipFill>
        <p:spPr>
          <a:xfrm>
            <a:off x="4839661" y="4626362"/>
            <a:ext cx="263680" cy="3571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1D7789-D83B-C741-890C-E20AF729C09E}"/>
              </a:ext>
            </a:extLst>
          </p:cNvPr>
          <p:cNvSpPr txBox="1"/>
          <p:nvPr/>
        </p:nvSpPr>
        <p:spPr>
          <a:xfrm>
            <a:off x="6469953" y="1954606"/>
            <a:ext cx="2112030" cy="338554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PE" sz="1600" dirty="0">
                <a:solidFill>
                  <a:schemeClr val="bg1"/>
                </a:solidFill>
              </a:rPr>
              <a:t>Top 2 models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B39486-9684-574F-92E7-D0DCDD0E369C}"/>
              </a:ext>
            </a:extLst>
          </p:cNvPr>
          <p:cNvSpPr/>
          <p:nvPr/>
        </p:nvSpPr>
        <p:spPr>
          <a:xfrm>
            <a:off x="1197388" y="1812512"/>
            <a:ext cx="877636" cy="2164290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472CBC6-9089-034C-99A3-B15E8D4189C1}"/>
              </a:ext>
            </a:extLst>
          </p:cNvPr>
          <p:cNvSpPr/>
          <p:nvPr/>
        </p:nvSpPr>
        <p:spPr>
          <a:xfrm>
            <a:off x="6208672" y="2458652"/>
            <a:ext cx="392166" cy="41034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227C48C-2D2E-594D-B8CE-C8B32002A723}"/>
              </a:ext>
            </a:extLst>
          </p:cNvPr>
          <p:cNvSpPr/>
          <p:nvPr/>
        </p:nvSpPr>
        <p:spPr>
          <a:xfrm>
            <a:off x="6208672" y="3028211"/>
            <a:ext cx="392166" cy="41034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5FE3B1-9914-D64C-B931-E90C0E60370A}"/>
              </a:ext>
            </a:extLst>
          </p:cNvPr>
          <p:cNvSpPr txBox="1"/>
          <p:nvPr/>
        </p:nvSpPr>
        <p:spPr>
          <a:xfrm>
            <a:off x="6600838" y="2432992"/>
            <a:ext cx="1993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>
                <a:solidFill>
                  <a:schemeClr val="bg2">
                    <a:lumMod val="50000"/>
                  </a:schemeClr>
                </a:solidFill>
              </a:rPr>
              <a:t>Phone+Watch </a:t>
            </a:r>
          </a:p>
          <a:p>
            <a:r>
              <a:rPr lang="en-PE" sz="1200" dirty="0">
                <a:solidFill>
                  <a:srgbClr val="0070C0"/>
                </a:solidFill>
              </a:rPr>
              <a:t>XGBoost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F8F03E-0271-7D40-B7F7-B64373248257}"/>
              </a:ext>
            </a:extLst>
          </p:cNvPr>
          <p:cNvSpPr txBox="1"/>
          <p:nvPr/>
        </p:nvSpPr>
        <p:spPr>
          <a:xfrm>
            <a:off x="6600838" y="2976893"/>
            <a:ext cx="1993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>
                <a:solidFill>
                  <a:schemeClr val="bg2">
                    <a:lumMod val="50000"/>
                  </a:schemeClr>
                </a:solidFill>
              </a:rPr>
              <a:t>Phone+Watch </a:t>
            </a:r>
          </a:p>
          <a:p>
            <a:r>
              <a:rPr lang="en-PE" sz="1200" dirty="0">
                <a:solidFill>
                  <a:srgbClr val="0070C0"/>
                </a:solidFill>
              </a:rPr>
              <a:t>Random Forest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92F470-BBE4-244E-84B8-616356CBA2BF}"/>
              </a:ext>
            </a:extLst>
          </p:cNvPr>
          <p:cNvSpPr txBox="1"/>
          <p:nvPr/>
        </p:nvSpPr>
        <p:spPr>
          <a:xfrm>
            <a:off x="7879279" y="2525324"/>
            <a:ext cx="828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400" dirty="0">
                <a:solidFill>
                  <a:schemeClr val="accent1"/>
                </a:solidFill>
              </a:rPr>
              <a:t>70.8%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C097C7-7A4C-EB43-A10E-A572B31E51D7}"/>
              </a:ext>
            </a:extLst>
          </p:cNvPr>
          <p:cNvSpPr txBox="1"/>
          <p:nvPr/>
        </p:nvSpPr>
        <p:spPr>
          <a:xfrm>
            <a:off x="7911665" y="3028211"/>
            <a:ext cx="828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400" dirty="0">
                <a:solidFill>
                  <a:schemeClr val="accent1"/>
                </a:solidFill>
              </a:rPr>
              <a:t>69.6%</a:t>
            </a:r>
          </a:p>
        </p:txBody>
      </p:sp>
    </p:spTree>
    <p:extLst>
      <p:ext uri="{BB962C8B-B14F-4D97-AF65-F5344CB8AC3E}">
        <p14:creationId xmlns:p14="http://schemas.microsoft.com/office/powerpoint/2010/main" val="1011449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694A030-F918-A744-89B3-B9DBDFBEE856}"/>
              </a:ext>
            </a:extLst>
          </p:cNvPr>
          <p:cNvSpPr/>
          <p:nvPr/>
        </p:nvSpPr>
        <p:spPr>
          <a:xfrm>
            <a:off x="587947" y="557104"/>
            <a:ext cx="3069451" cy="96160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5B7FD-C205-EF4E-A1C4-8C68A3B574AB}"/>
              </a:ext>
            </a:extLst>
          </p:cNvPr>
          <p:cNvSpPr txBox="1"/>
          <p:nvPr/>
        </p:nvSpPr>
        <p:spPr>
          <a:xfrm>
            <a:off x="1053816" y="772671"/>
            <a:ext cx="2012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dirty="0"/>
              <a:t>Time results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0AC1CB-1E1E-B84E-A7CA-ABED42CFEBDE}"/>
              </a:ext>
            </a:extLst>
          </p:cNvPr>
          <p:cNvSpPr txBox="1"/>
          <p:nvPr/>
        </p:nvSpPr>
        <p:spPr>
          <a:xfrm>
            <a:off x="232617" y="1772155"/>
            <a:ext cx="46853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sz="1600" dirty="0">
                <a:solidFill>
                  <a:srgbClr val="0070C0"/>
                </a:solidFill>
              </a:rPr>
              <a:t>Running time per device-model combination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AFECFB4-071F-9348-8EDC-4F5291BDAD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7" t="14495" r="2175" b="6008"/>
          <a:stretch/>
        </p:blipFill>
        <p:spPr>
          <a:xfrm>
            <a:off x="232617" y="2110709"/>
            <a:ext cx="5367575" cy="275058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7469A1-41C3-2A41-9CDF-9470BDE6D208}"/>
              </a:ext>
            </a:extLst>
          </p:cNvPr>
          <p:cNvSpPr txBox="1"/>
          <p:nvPr/>
        </p:nvSpPr>
        <p:spPr>
          <a:xfrm>
            <a:off x="3838832" y="714741"/>
            <a:ext cx="1993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>
                <a:solidFill>
                  <a:schemeClr val="bg2">
                    <a:lumMod val="50000"/>
                  </a:schemeClr>
                </a:solidFill>
              </a:rPr>
              <a:t>EMR Setup</a:t>
            </a:r>
          </a:p>
          <a:p>
            <a:r>
              <a:rPr lang="en-US" sz="1200" dirty="0">
                <a:solidFill>
                  <a:srgbClr val="0070C0"/>
                </a:solidFill>
              </a:rPr>
              <a:t>Instance type: m</a:t>
            </a:r>
            <a:r>
              <a:rPr lang="en-PE" sz="1200" dirty="0">
                <a:solidFill>
                  <a:srgbClr val="0070C0"/>
                </a:solidFill>
              </a:rPr>
              <a:t>5.xlarge</a:t>
            </a:r>
          </a:p>
          <a:p>
            <a:r>
              <a:rPr lang="en-PE" sz="1200" dirty="0">
                <a:solidFill>
                  <a:srgbClr val="0070C0"/>
                </a:solidFill>
              </a:rPr>
              <a:t># instances: 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6CC73F-4345-E34A-8FDB-193CA615379B}"/>
              </a:ext>
            </a:extLst>
          </p:cNvPr>
          <p:cNvSpPr txBox="1"/>
          <p:nvPr/>
        </p:nvSpPr>
        <p:spPr>
          <a:xfrm>
            <a:off x="6469953" y="1954606"/>
            <a:ext cx="2112030" cy="338554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PE" sz="1600" dirty="0">
                <a:solidFill>
                  <a:schemeClr val="bg1"/>
                </a:solidFill>
              </a:rPr>
              <a:t>Takeaways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5B65111-EBAE-3F46-AE13-92CFF829D7AE}"/>
              </a:ext>
            </a:extLst>
          </p:cNvPr>
          <p:cNvSpPr/>
          <p:nvPr/>
        </p:nvSpPr>
        <p:spPr>
          <a:xfrm>
            <a:off x="6208672" y="2458652"/>
            <a:ext cx="392166" cy="41034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5D386F1-3D0F-6A43-B97D-315090F001B0}"/>
              </a:ext>
            </a:extLst>
          </p:cNvPr>
          <p:cNvSpPr/>
          <p:nvPr/>
        </p:nvSpPr>
        <p:spPr>
          <a:xfrm>
            <a:off x="6208672" y="3028211"/>
            <a:ext cx="392166" cy="41034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DBA47B-9CEE-2640-8F44-18FF9A60864C}"/>
              </a:ext>
            </a:extLst>
          </p:cNvPr>
          <p:cNvSpPr txBox="1"/>
          <p:nvPr/>
        </p:nvSpPr>
        <p:spPr>
          <a:xfrm>
            <a:off x="6600838" y="2504846"/>
            <a:ext cx="19935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>
                <a:solidFill>
                  <a:schemeClr val="bg2">
                    <a:lumMod val="50000"/>
                  </a:schemeClr>
                </a:solidFill>
              </a:rPr>
              <a:t>AutoML: Time consuming</a:t>
            </a:r>
            <a:endParaRPr lang="en-PE" sz="1200" dirty="0">
              <a:solidFill>
                <a:srgbClr val="0070C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8BFE05-902D-064A-B2BE-5FE999C834F4}"/>
              </a:ext>
            </a:extLst>
          </p:cNvPr>
          <p:cNvSpPr txBox="1"/>
          <p:nvPr/>
        </p:nvSpPr>
        <p:spPr>
          <a:xfrm>
            <a:off x="6600837" y="3080685"/>
            <a:ext cx="2310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PE" dirty="0"/>
              <a:t>SparkML time &lt;&lt;&lt; H2O time</a:t>
            </a:r>
          </a:p>
        </p:txBody>
      </p:sp>
    </p:spTree>
    <p:extLst>
      <p:ext uri="{BB962C8B-B14F-4D97-AF65-F5344CB8AC3E}">
        <p14:creationId xmlns:p14="http://schemas.microsoft.com/office/powerpoint/2010/main" val="1705205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694A030-F918-A744-89B3-B9DBDFBEE856}"/>
              </a:ext>
            </a:extLst>
          </p:cNvPr>
          <p:cNvSpPr/>
          <p:nvPr/>
        </p:nvSpPr>
        <p:spPr>
          <a:xfrm>
            <a:off x="587947" y="557104"/>
            <a:ext cx="3069451" cy="96160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5B7FD-C205-EF4E-A1C4-8C68A3B574AB}"/>
              </a:ext>
            </a:extLst>
          </p:cNvPr>
          <p:cNvSpPr txBox="1"/>
          <p:nvPr/>
        </p:nvSpPr>
        <p:spPr>
          <a:xfrm>
            <a:off x="1053816" y="772671"/>
            <a:ext cx="2012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dirty="0"/>
              <a:t>EMR setup benchmarking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47A00C5-458A-B34F-AA21-1B7A0EB6659A}"/>
              </a:ext>
            </a:extLst>
          </p:cNvPr>
          <p:cNvSpPr/>
          <p:nvPr/>
        </p:nvSpPr>
        <p:spPr>
          <a:xfrm>
            <a:off x="4116435" y="988243"/>
            <a:ext cx="392166" cy="41034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86A85F-E029-474E-B1B1-2EEC4B2FF0DF}"/>
              </a:ext>
            </a:extLst>
          </p:cNvPr>
          <p:cNvSpPr txBox="1"/>
          <p:nvPr/>
        </p:nvSpPr>
        <p:spPr>
          <a:xfrm>
            <a:off x="4508601" y="936925"/>
            <a:ext cx="1993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>
                <a:solidFill>
                  <a:schemeClr val="bg2">
                    <a:lumMod val="50000"/>
                  </a:schemeClr>
                </a:solidFill>
              </a:rPr>
              <a:t>Phone+Watch </a:t>
            </a:r>
          </a:p>
          <a:p>
            <a:r>
              <a:rPr lang="en-PE" sz="1200" dirty="0">
                <a:solidFill>
                  <a:srgbClr val="0070C0"/>
                </a:solidFill>
              </a:rPr>
              <a:t>Random Forest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2504D2-FB35-8840-A1A4-77D82EA8D14B}"/>
              </a:ext>
            </a:extLst>
          </p:cNvPr>
          <p:cNvSpPr txBox="1"/>
          <p:nvPr/>
        </p:nvSpPr>
        <p:spPr>
          <a:xfrm>
            <a:off x="3962246" y="593252"/>
            <a:ext cx="2539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dirty="0"/>
              <a:t>Selected model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54F474C-9AC9-9048-8A04-DED6791A7C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84081"/>
              </p:ext>
            </p:extLst>
          </p:nvPr>
        </p:nvGraphicFramePr>
        <p:xfrm>
          <a:off x="2238971" y="1981320"/>
          <a:ext cx="4147683" cy="2107532"/>
        </p:xfrm>
        <a:graphic>
          <a:graphicData uri="http://schemas.openxmlformats.org/drawingml/2006/table">
            <a:tbl>
              <a:tblPr/>
              <a:tblGrid>
                <a:gridCol w="897633">
                  <a:extLst>
                    <a:ext uri="{9D8B030D-6E8A-4147-A177-3AD203B41FA5}">
                      <a16:colId xmlns:a16="http://schemas.microsoft.com/office/drawing/2014/main" val="1582102456"/>
                    </a:ext>
                  </a:extLst>
                </a:gridCol>
                <a:gridCol w="2352417">
                  <a:extLst>
                    <a:ext uri="{9D8B030D-6E8A-4147-A177-3AD203B41FA5}">
                      <a16:colId xmlns:a16="http://schemas.microsoft.com/office/drawing/2014/main" val="552941308"/>
                    </a:ext>
                  </a:extLst>
                </a:gridCol>
                <a:gridCol w="897633">
                  <a:extLst>
                    <a:ext uri="{9D8B030D-6E8A-4147-A177-3AD203B41FA5}">
                      <a16:colId xmlns:a16="http://schemas.microsoft.com/office/drawing/2014/main" val="3124965904"/>
                    </a:ext>
                  </a:extLst>
                </a:gridCol>
              </a:tblGrid>
              <a:tr h="301076"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#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Instance Specification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Time (sec.)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443820"/>
                  </a:ext>
                </a:extLst>
              </a:tr>
              <a:tr h="301076"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m5a.2xlarge 4 instances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83.31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2031876"/>
                  </a:ext>
                </a:extLst>
              </a:tr>
              <a:tr h="301076"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c5.9xlarge, 8 instances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54.37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687436"/>
                  </a:ext>
                </a:extLst>
              </a:tr>
              <a:tr h="301076"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c5.2xlarge 4 instances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279.83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9944954"/>
                  </a:ext>
                </a:extLst>
              </a:tr>
              <a:tr h="301076"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m5.12xlarge 4 instances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49.16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6651962"/>
                  </a:ext>
                </a:extLst>
              </a:tr>
              <a:tr h="301076"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c4.4xlarge, 8 instances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59.61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500936"/>
                  </a:ext>
                </a:extLst>
              </a:tr>
              <a:tr h="301076"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m5.xlarge, 5 instances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PE" sz="1200" b="0" i="0" u="none" strike="noStrike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</a:rPr>
                        <a:t>138.03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3437724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1135A09A-43B3-8C49-BC1C-11F5C869F68B}"/>
              </a:ext>
            </a:extLst>
          </p:cNvPr>
          <p:cNvSpPr/>
          <p:nvPr/>
        </p:nvSpPr>
        <p:spPr>
          <a:xfrm>
            <a:off x="2141838" y="3179806"/>
            <a:ext cx="4440194" cy="321275"/>
          </a:xfrm>
          <a:prstGeom prst="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1544CD-AAD3-9248-B394-21145E622D26}"/>
              </a:ext>
            </a:extLst>
          </p:cNvPr>
          <p:cNvSpPr/>
          <p:nvPr/>
        </p:nvSpPr>
        <p:spPr>
          <a:xfrm>
            <a:off x="2139148" y="2842055"/>
            <a:ext cx="4440194" cy="32127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182C87-6B12-0242-AEFC-5A62A353E02A}"/>
              </a:ext>
            </a:extLst>
          </p:cNvPr>
          <p:cNvSpPr txBox="1"/>
          <p:nvPr/>
        </p:nvSpPr>
        <p:spPr>
          <a:xfrm>
            <a:off x="6579342" y="3209780"/>
            <a:ext cx="1698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400" dirty="0">
                <a:solidFill>
                  <a:srgbClr val="00B050"/>
                </a:solidFill>
              </a:rPr>
              <a:t>Best EMR set up </a:t>
            </a:r>
          </a:p>
        </p:txBody>
      </p:sp>
    </p:spTree>
    <p:extLst>
      <p:ext uri="{BB962C8B-B14F-4D97-AF65-F5344CB8AC3E}">
        <p14:creationId xmlns:p14="http://schemas.microsoft.com/office/powerpoint/2010/main" val="4085526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529E332-1F12-4C15-9CD2-46B47C797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EB70D1D9-E454-41A2-8131-F87C242E5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BD80611-E3DE-49D3-957E-D2672511E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47537A2-1EBB-45DF-81BB-24C8069BF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2D80068E-88CF-4AFA-A33B-4C67E9DA2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6D3A694A-2C63-4465-903F-2C446C2E9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AB06086-11CF-41B2-BCA8-F4FD52333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9322517-D640-42FC-95E7-636922C30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D353CC0-9B35-4CD3-80D4-CBE64AB17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40FB68B-B3F7-4ACD-BFA8-24993E47B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71C62F0-2D69-4E12-97FD-4FDA2443B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E29D09D3-D44B-4C33-B67D-A33A62508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F253173C-BDD8-4E76-8508-D65436C6C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98F05129-C6FB-43CA-81A0-3C0E79AEF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B362655-D4C7-4196-936B-1AC33DC1D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81F342A-5654-44A6-8616-8C0E7BDF44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8D067AD4-45F5-405D-A7C5-05E2B4968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1777D4B7-909A-4179-B8F2-4A7DC7751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8BF3507-BFDE-4733-8CDF-3FDD87FAD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84D14DCD-6EDC-4E92-ADA7-5CA363656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C40BBA1-E470-44B7-8606-F8BCF6B96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889862"/>
            <a:ext cx="6636259" cy="3358450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7F90053-2737-4E1E-BDBF-D1F2DA63C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9C47D012-ADE5-486B-A297-A95FE2F21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E063DDE-7A1D-4211-952B-F30B31DEE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1630437" y="1836459"/>
            <a:ext cx="3314067" cy="3194706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5934" y="518982"/>
            <a:ext cx="5821442" cy="4007298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D70760-DD7C-CE45-9404-9751C90F5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2207" y="1546378"/>
            <a:ext cx="5219585" cy="1246856"/>
          </a:xfrm>
        </p:spPr>
        <p:txBody>
          <a:bodyPr vert="horz" lIns="228600" tIns="228600" rIns="228600" bIns="0" rtlCol="0" anchor="b">
            <a:normAutofit/>
          </a:bodyPr>
          <a:lstStyle/>
          <a:p>
            <a:pPr defTabSz="914400">
              <a:lnSpc>
                <a:spcPct val="80000"/>
              </a:lnSpc>
            </a:pPr>
            <a:r>
              <a:rPr lang="en-US" sz="3600" spc="-150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364917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4109B85-9B72-824F-81FC-8B04CEB054BB}"/>
              </a:ext>
            </a:extLst>
          </p:cNvPr>
          <p:cNvSpPr/>
          <p:nvPr/>
        </p:nvSpPr>
        <p:spPr>
          <a:xfrm>
            <a:off x="382001" y="291868"/>
            <a:ext cx="3053177" cy="8531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CAD593-CD80-1745-BC43-87AE7494B4BE}"/>
              </a:ext>
            </a:extLst>
          </p:cNvPr>
          <p:cNvSpPr txBox="1"/>
          <p:nvPr/>
        </p:nvSpPr>
        <p:spPr>
          <a:xfrm>
            <a:off x="881448" y="525536"/>
            <a:ext cx="2012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dirty="0"/>
              <a:t>Conclusions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BEF7599-EB40-BD45-99F4-49D5501D8177}"/>
              </a:ext>
            </a:extLst>
          </p:cNvPr>
          <p:cNvSpPr/>
          <p:nvPr/>
        </p:nvSpPr>
        <p:spPr>
          <a:xfrm>
            <a:off x="494271" y="1472844"/>
            <a:ext cx="1944129" cy="7386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11E062-4C6D-984E-BF63-A32BAAE77177}"/>
              </a:ext>
            </a:extLst>
          </p:cNvPr>
          <p:cNvSpPr/>
          <p:nvPr/>
        </p:nvSpPr>
        <p:spPr>
          <a:xfrm>
            <a:off x="2669292" y="1484636"/>
            <a:ext cx="5478162" cy="659027"/>
          </a:xfrm>
          <a:prstGeom prst="roundRect">
            <a:avLst/>
          </a:prstGeom>
          <a:noFill/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sz="200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91E9B32-C483-8C4E-8915-A4E6E3757D66}"/>
              </a:ext>
            </a:extLst>
          </p:cNvPr>
          <p:cNvSpPr/>
          <p:nvPr/>
        </p:nvSpPr>
        <p:spPr>
          <a:xfrm>
            <a:off x="494271" y="2242236"/>
            <a:ext cx="1944129" cy="7386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B99E13B-8A2D-1D4F-ABF6-687B56EB4708}"/>
              </a:ext>
            </a:extLst>
          </p:cNvPr>
          <p:cNvSpPr/>
          <p:nvPr/>
        </p:nvSpPr>
        <p:spPr>
          <a:xfrm>
            <a:off x="2669292" y="2285781"/>
            <a:ext cx="5478162" cy="659027"/>
          </a:xfrm>
          <a:prstGeom prst="roundRect">
            <a:avLst/>
          </a:prstGeom>
          <a:noFill/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sz="200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CBBA0CF-9A4D-0F41-A385-98EC6B885C9E}"/>
              </a:ext>
            </a:extLst>
          </p:cNvPr>
          <p:cNvSpPr/>
          <p:nvPr/>
        </p:nvSpPr>
        <p:spPr>
          <a:xfrm>
            <a:off x="494271" y="3011628"/>
            <a:ext cx="1944129" cy="7386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98AE4F9-DF68-0744-9431-F91AF9786633}"/>
              </a:ext>
            </a:extLst>
          </p:cNvPr>
          <p:cNvSpPr/>
          <p:nvPr/>
        </p:nvSpPr>
        <p:spPr>
          <a:xfrm>
            <a:off x="2669292" y="3055173"/>
            <a:ext cx="5478162" cy="659027"/>
          </a:xfrm>
          <a:prstGeom prst="roundRect">
            <a:avLst/>
          </a:prstGeom>
          <a:noFill/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1D4F6B-ED1C-164A-8827-03B5FBD8D39D}"/>
              </a:ext>
            </a:extLst>
          </p:cNvPr>
          <p:cNvSpPr/>
          <p:nvPr/>
        </p:nvSpPr>
        <p:spPr>
          <a:xfrm>
            <a:off x="2746024" y="1570275"/>
            <a:ext cx="53025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E" sz="1400" dirty="0"/>
              <a:t>We were able to best predict the activies using the sensor data from all the devices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0AA7B-E6BF-A148-A0E5-6ED0F7CE9109}"/>
              </a:ext>
            </a:extLst>
          </p:cNvPr>
          <p:cNvSpPr txBox="1"/>
          <p:nvPr/>
        </p:nvSpPr>
        <p:spPr>
          <a:xfrm>
            <a:off x="711524" y="1548460"/>
            <a:ext cx="1698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600" dirty="0"/>
              <a:t>Device-sensor combination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17DF80-9E01-214B-8ED7-CFF31626D72F}"/>
              </a:ext>
            </a:extLst>
          </p:cNvPr>
          <p:cNvSpPr txBox="1"/>
          <p:nvPr/>
        </p:nvSpPr>
        <p:spPr>
          <a:xfrm>
            <a:off x="617307" y="2282462"/>
            <a:ext cx="1698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sz="1600" dirty="0"/>
              <a:t>Best ML algorithm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08FBD8-73C7-874F-BC23-22A7491011FF}"/>
              </a:ext>
            </a:extLst>
          </p:cNvPr>
          <p:cNvSpPr/>
          <p:nvPr/>
        </p:nvSpPr>
        <p:spPr>
          <a:xfrm>
            <a:off x="2746024" y="2449476"/>
            <a:ext cx="53025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E" sz="1400" dirty="0"/>
              <a:t>XGBoost : 70.8% (accuracy)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7E632B-C926-8E4E-8A79-7B53AE0219BC}"/>
              </a:ext>
            </a:extLst>
          </p:cNvPr>
          <p:cNvSpPr txBox="1"/>
          <p:nvPr/>
        </p:nvSpPr>
        <p:spPr>
          <a:xfrm>
            <a:off x="595407" y="3056312"/>
            <a:ext cx="1814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sz="1600" dirty="0"/>
              <a:t>Least predictable activities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84DCFA-924B-E846-8F64-85A5585C17F4}"/>
              </a:ext>
            </a:extLst>
          </p:cNvPr>
          <p:cNvSpPr/>
          <p:nvPr/>
        </p:nvSpPr>
        <p:spPr>
          <a:xfrm>
            <a:off x="2746024" y="3238357"/>
            <a:ext cx="53025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E" sz="1400" dirty="0"/>
              <a:t>Hand-oriented activites like eating and drinking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6131048-8DBB-3141-B5E9-993AA08C6CEE}"/>
              </a:ext>
            </a:extLst>
          </p:cNvPr>
          <p:cNvSpPr/>
          <p:nvPr/>
        </p:nvSpPr>
        <p:spPr>
          <a:xfrm>
            <a:off x="494271" y="3820838"/>
            <a:ext cx="1944129" cy="7386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69347A-06CB-224E-837E-61AC417FFBE1}"/>
              </a:ext>
            </a:extLst>
          </p:cNvPr>
          <p:cNvSpPr txBox="1"/>
          <p:nvPr/>
        </p:nvSpPr>
        <p:spPr>
          <a:xfrm>
            <a:off x="501190" y="3865726"/>
            <a:ext cx="1814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sz="1600" dirty="0"/>
              <a:t>AutoML experience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C275798-BE81-4A4E-A143-91CDC17BE400}"/>
              </a:ext>
            </a:extLst>
          </p:cNvPr>
          <p:cNvSpPr/>
          <p:nvPr/>
        </p:nvSpPr>
        <p:spPr>
          <a:xfrm>
            <a:off x="2658231" y="3864383"/>
            <a:ext cx="5478162" cy="659027"/>
          </a:xfrm>
          <a:prstGeom prst="roundRect">
            <a:avLst/>
          </a:prstGeom>
          <a:noFill/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sz="20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3958F6C-9402-9E43-925E-67457ED7B428}"/>
              </a:ext>
            </a:extLst>
          </p:cNvPr>
          <p:cNvSpPr/>
          <p:nvPr/>
        </p:nvSpPr>
        <p:spPr>
          <a:xfrm>
            <a:off x="2746024" y="3970826"/>
            <a:ext cx="53025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E" sz="1400" dirty="0"/>
              <a:t>Running AutoML can be time-consuming and doesn’t guarantee the best results.</a:t>
            </a:r>
          </a:p>
        </p:txBody>
      </p:sp>
    </p:spTree>
    <p:extLst>
      <p:ext uri="{BB962C8B-B14F-4D97-AF65-F5344CB8AC3E}">
        <p14:creationId xmlns:p14="http://schemas.microsoft.com/office/powerpoint/2010/main" val="3581335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63488" y="2075716"/>
            <a:ext cx="2674072" cy="14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 dirty="0">
                <a:solidFill>
                  <a:schemeClr val="accent1"/>
                </a:solidFill>
              </a:rPr>
              <a:t>OVERVIEW</a:t>
            </a:r>
            <a:endParaRPr sz="3200" dirty="0">
              <a:solidFill>
                <a:schemeClr val="accent1"/>
              </a:solidFill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3486796" y="1447777"/>
            <a:ext cx="4885800" cy="2247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Data &amp; Analytic goals</a:t>
            </a:r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Related work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Preprocessing &amp; Machine Learning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tx1">
                    <a:lumMod val="75000"/>
                    <a:lumOff val="25000"/>
                  </a:schemeClr>
                </a:solidFill>
                <a:ea typeface="Roboto"/>
                <a:cs typeface="Roboto"/>
                <a:sym typeface="Roboto"/>
              </a:rPr>
              <a:t>Conclusions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5F8DE127-A0C9-4868-94A2-FE85DBB29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22CD7F3-3167-4F4D-8BD9-A959976FD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72" name="Freeform 5">
              <a:extLst>
                <a:ext uri="{FF2B5EF4-FFF2-40B4-BE49-F238E27FC236}">
                  <a16:creationId xmlns:a16="http://schemas.microsoft.com/office/drawing/2014/main" id="{18DFD20A-6F7D-4023-A937-026D7655A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1DDB35BE-21CD-4471-A6F1-CD3F899E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B813216E-FB91-461B-A12E-05B6038EFB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442F7535-BD10-4A56-887B-E51C6D29A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FF21596F-AAFA-4BD4-93AA-ED8F5EB742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33D52D9F-656B-4D3D-8657-9F12E91F7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0EB2D1E2-B69E-46CC-ACC1-1791F699A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679FD850-43C4-4CFB-9471-DC75E9748B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3">
              <a:extLst>
                <a:ext uri="{FF2B5EF4-FFF2-40B4-BE49-F238E27FC236}">
                  <a16:creationId xmlns:a16="http://schemas.microsoft.com/office/drawing/2014/main" id="{5EB2D73E-3762-4335-B8A5-B191F60E36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4">
              <a:extLst>
                <a:ext uri="{FF2B5EF4-FFF2-40B4-BE49-F238E27FC236}">
                  <a16:creationId xmlns:a16="http://schemas.microsoft.com/office/drawing/2014/main" id="{7273A6BD-A631-4F95-8235-A18B882896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5">
              <a:extLst>
                <a:ext uri="{FF2B5EF4-FFF2-40B4-BE49-F238E27FC236}">
                  <a16:creationId xmlns:a16="http://schemas.microsoft.com/office/drawing/2014/main" id="{9C3C4ABC-5CE5-42DE-8AB4-1AB36090A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F2B378FF-32F3-454D-A1A3-1E6BC0413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7">
              <a:extLst>
                <a:ext uri="{FF2B5EF4-FFF2-40B4-BE49-F238E27FC236}">
                  <a16:creationId xmlns:a16="http://schemas.microsoft.com/office/drawing/2014/main" id="{D492223E-1731-4033-B75C-BC7F4955A1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8">
              <a:extLst>
                <a:ext uri="{FF2B5EF4-FFF2-40B4-BE49-F238E27FC236}">
                  <a16:creationId xmlns:a16="http://schemas.microsoft.com/office/drawing/2014/main" id="{73FDA6EF-7654-4DE9-A183-9323E810C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9">
              <a:extLst>
                <a:ext uri="{FF2B5EF4-FFF2-40B4-BE49-F238E27FC236}">
                  <a16:creationId xmlns:a16="http://schemas.microsoft.com/office/drawing/2014/main" id="{9C0B5D5B-EF95-4BE6-83C8-91C836CF8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20">
              <a:extLst>
                <a:ext uri="{FF2B5EF4-FFF2-40B4-BE49-F238E27FC236}">
                  <a16:creationId xmlns:a16="http://schemas.microsoft.com/office/drawing/2014/main" id="{88281DDE-8E8A-4AF0-A21E-06ED99D8F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1">
              <a:extLst>
                <a:ext uri="{FF2B5EF4-FFF2-40B4-BE49-F238E27FC236}">
                  <a16:creationId xmlns:a16="http://schemas.microsoft.com/office/drawing/2014/main" id="{FFE5E4E6-E137-4980-BD2D-B6E51F23F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22">
              <a:extLst>
                <a:ext uri="{FF2B5EF4-FFF2-40B4-BE49-F238E27FC236}">
                  <a16:creationId xmlns:a16="http://schemas.microsoft.com/office/drawing/2014/main" id="{CFBE7DA5-5190-446D-B068-97353B3DC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3">
              <a:extLst>
                <a:ext uri="{FF2B5EF4-FFF2-40B4-BE49-F238E27FC236}">
                  <a16:creationId xmlns:a16="http://schemas.microsoft.com/office/drawing/2014/main" id="{846CFB61-D9E9-472C-AD71-13ECF0E34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E93925F-B6B4-6749-8C2C-9C029F479D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03" r="-2" b="11367"/>
          <a:stretch/>
        </p:blipFill>
        <p:spPr>
          <a:xfrm>
            <a:off x="20" y="170"/>
            <a:ext cx="9143751" cy="5143500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96D16B4A-DE2A-43D2-8B45-EEEFFB5CE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7705" y="889862"/>
            <a:ext cx="4244304" cy="3358450"/>
            <a:chOff x="3263607" y="1186483"/>
            <a:chExt cx="5659072" cy="4477933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80D89CA-AE33-43A3-A2E1-8F92879CA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67982" y="1186483"/>
              <a:ext cx="5654697" cy="716184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Isosceles Triangle 39">
              <a:extLst>
                <a:ext uri="{FF2B5EF4-FFF2-40B4-BE49-F238E27FC236}">
                  <a16:creationId xmlns:a16="http://schemas.microsoft.com/office/drawing/2014/main" id="{E166A580-9085-4234-BAB6-FBD11D7D01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F758EAFA-3CE5-4C7C-B5F4-6591DD1069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63607" y="1991156"/>
              <a:ext cx="5659072" cy="3322196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2504694" y="1556628"/>
            <a:ext cx="4122536" cy="1311546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Thank you!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2504694" y="2929699"/>
            <a:ext cx="4122537" cy="991940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31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roup 117">
            <a:extLst>
              <a:ext uri="{FF2B5EF4-FFF2-40B4-BE49-F238E27FC236}">
                <a16:creationId xmlns:a16="http://schemas.microsoft.com/office/drawing/2014/main" id="{EB21EA0D-0592-4B68-A1FA-D07CC15AA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5139928"/>
            <a:chOff x="-417513" y="0"/>
            <a:chExt cx="12584114" cy="6853238"/>
          </a:xfrm>
        </p:grpSpPr>
        <p:sp>
          <p:nvSpPr>
            <p:cNvPr id="119" name="Freeform 5">
              <a:extLst>
                <a:ext uri="{FF2B5EF4-FFF2-40B4-BE49-F238E27FC236}">
                  <a16:creationId xmlns:a16="http://schemas.microsoft.com/office/drawing/2014/main" id="{12BE90FF-D95F-4791-8AA8-13D3AF539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0" name="Freeform 6">
              <a:extLst>
                <a:ext uri="{FF2B5EF4-FFF2-40B4-BE49-F238E27FC236}">
                  <a16:creationId xmlns:a16="http://schemas.microsoft.com/office/drawing/2014/main" id="{3E17BEAD-5268-4582-9CDA-080429B3F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1" name="Freeform 7">
              <a:extLst>
                <a:ext uri="{FF2B5EF4-FFF2-40B4-BE49-F238E27FC236}">
                  <a16:creationId xmlns:a16="http://schemas.microsoft.com/office/drawing/2014/main" id="{E2193641-CFA5-41A1-A5D0-1258C4B56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2" name="Freeform 8">
              <a:extLst>
                <a:ext uri="{FF2B5EF4-FFF2-40B4-BE49-F238E27FC236}">
                  <a16:creationId xmlns:a16="http://schemas.microsoft.com/office/drawing/2014/main" id="{4B848874-2F4C-4C38-B0F3-6BEFBD96C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3" name="Freeform 9">
              <a:extLst>
                <a:ext uri="{FF2B5EF4-FFF2-40B4-BE49-F238E27FC236}">
                  <a16:creationId xmlns:a16="http://schemas.microsoft.com/office/drawing/2014/main" id="{9D66E722-7DD0-4CA1-BC1E-345805EBF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4" name="Freeform 10">
              <a:extLst>
                <a:ext uri="{FF2B5EF4-FFF2-40B4-BE49-F238E27FC236}">
                  <a16:creationId xmlns:a16="http://schemas.microsoft.com/office/drawing/2014/main" id="{AC43F54F-8F91-4774-9DEE-FEBB3CF13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5" name="Freeform 11">
              <a:extLst>
                <a:ext uri="{FF2B5EF4-FFF2-40B4-BE49-F238E27FC236}">
                  <a16:creationId xmlns:a16="http://schemas.microsoft.com/office/drawing/2014/main" id="{CF720352-945E-4F4A-B3CB-CFBFB527A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6" name="Freeform 12">
              <a:extLst>
                <a:ext uri="{FF2B5EF4-FFF2-40B4-BE49-F238E27FC236}">
                  <a16:creationId xmlns:a16="http://schemas.microsoft.com/office/drawing/2014/main" id="{CC3D2A69-CD22-48D8-8098-4C0B086C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7" name="Freeform 13">
              <a:extLst>
                <a:ext uri="{FF2B5EF4-FFF2-40B4-BE49-F238E27FC236}">
                  <a16:creationId xmlns:a16="http://schemas.microsoft.com/office/drawing/2014/main" id="{8582E1DD-3FD4-405C-AECB-4B87615F2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8" name="Freeform 14">
              <a:extLst>
                <a:ext uri="{FF2B5EF4-FFF2-40B4-BE49-F238E27FC236}">
                  <a16:creationId xmlns:a16="http://schemas.microsoft.com/office/drawing/2014/main" id="{B9CE2562-DEC2-4FAF-B91A-C5B05D823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9" name="Freeform 15">
              <a:extLst>
                <a:ext uri="{FF2B5EF4-FFF2-40B4-BE49-F238E27FC236}">
                  <a16:creationId xmlns:a16="http://schemas.microsoft.com/office/drawing/2014/main" id="{7B84DB40-6452-45A0-B97F-4D819DB03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16">
              <a:extLst>
                <a:ext uri="{FF2B5EF4-FFF2-40B4-BE49-F238E27FC236}">
                  <a16:creationId xmlns:a16="http://schemas.microsoft.com/office/drawing/2014/main" id="{9899C162-68F2-4A9B-80D6-9FFC79583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17">
              <a:extLst>
                <a:ext uri="{FF2B5EF4-FFF2-40B4-BE49-F238E27FC236}">
                  <a16:creationId xmlns:a16="http://schemas.microsoft.com/office/drawing/2014/main" id="{696BAB33-D7B0-403A-9C92-C0686C4D1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ED745C2A-D330-4595-9403-94261044F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3" name="Freeform 19">
              <a:extLst>
                <a:ext uri="{FF2B5EF4-FFF2-40B4-BE49-F238E27FC236}">
                  <a16:creationId xmlns:a16="http://schemas.microsoft.com/office/drawing/2014/main" id="{966DB625-58C7-4FE0-B310-0693EA5FC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4" name="Freeform 20">
              <a:extLst>
                <a:ext uri="{FF2B5EF4-FFF2-40B4-BE49-F238E27FC236}">
                  <a16:creationId xmlns:a16="http://schemas.microsoft.com/office/drawing/2014/main" id="{2E9B003C-CD20-47F1-B3F7-4FD60DAED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5" name="Freeform 21">
              <a:extLst>
                <a:ext uri="{FF2B5EF4-FFF2-40B4-BE49-F238E27FC236}">
                  <a16:creationId xmlns:a16="http://schemas.microsoft.com/office/drawing/2014/main" id="{9C7A1393-3735-4840-A14D-21599345F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6" name="Freeform 22">
              <a:extLst>
                <a:ext uri="{FF2B5EF4-FFF2-40B4-BE49-F238E27FC236}">
                  <a16:creationId xmlns:a16="http://schemas.microsoft.com/office/drawing/2014/main" id="{725E3A06-D658-4375-BA47-3DE94B007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7" name="Freeform 23">
              <a:extLst>
                <a:ext uri="{FF2B5EF4-FFF2-40B4-BE49-F238E27FC236}">
                  <a16:creationId xmlns:a16="http://schemas.microsoft.com/office/drawing/2014/main" id="{3D05B1D8-557E-4AFA-BEA1-A52724D2A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8" name="Freeform 24">
              <a:extLst>
                <a:ext uri="{FF2B5EF4-FFF2-40B4-BE49-F238E27FC236}">
                  <a16:creationId xmlns:a16="http://schemas.microsoft.com/office/drawing/2014/main" id="{D8919E4E-EA22-40E0-983E-B0FF3FDDC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9" name="Freeform 25">
              <a:extLst>
                <a:ext uri="{FF2B5EF4-FFF2-40B4-BE49-F238E27FC236}">
                  <a16:creationId xmlns:a16="http://schemas.microsoft.com/office/drawing/2014/main" id="{2151BACD-0EE0-4C02-AA7A-73B27C1BEB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39A99555-AD85-482B-B52D-AEF5E54C5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108" y="1274691"/>
            <a:ext cx="2755857" cy="2602816"/>
            <a:chOff x="697883" y="1816768"/>
            <a:chExt cx="3674476" cy="3470421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422ABA3B-AFDB-4FE6-8FFE-1DA729428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Isosceles Triangle 22">
              <a:extLst>
                <a:ext uri="{FF2B5EF4-FFF2-40B4-BE49-F238E27FC236}">
                  <a16:creationId xmlns:a16="http://schemas.microsoft.com/office/drawing/2014/main" id="{8F45E953-E90B-4FA0-A3B4-DDF8E416E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BC5595F9-BF6B-4BAB-BAE0-208092CFA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46" name="Rectangle 145">
            <a:extLst>
              <a:ext uri="{FF2B5EF4-FFF2-40B4-BE49-F238E27FC236}">
                <a16:creationId xmlns:a16="http://schemas.microsoft.com/office/drawing/2014/main" id="{21331AC4-B1A0-4627-B7C9-95A05C6CD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5E4D8A22-46CE-4EBE-8DBD-AB4CF6E9B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5139928"/>
            <a:chOff x="-417513" y="0"/>
            <a:chExt cx="12584114" cy="6853238"/>
          </a:xfrm>
        </p:grpSpPr>
        <p:sp>
          <p:nvSpPr>
            <p:cNvPr id="149" name="Freeform 5">
              <a:extLst>
                <a:ext uri="{FF2B5EF4-FFF2-40B4-BE49-F238E27FC236}">
                  <a16:creationId xmlns:a16="http://schemas.microsoft.com/office/drawing/2014/main" id="{1479A08C-A93A-45DC-AEF7-63855A74C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6">
              <a:extLst>
                <a:ext uri="{FF2B5EF4-FFF2-40B4-BE49-F238E27FC236}">
                  <a16:creationId xmlns:a16="http://schemas.microsoft.com/office/drawing/2014/main" id="{8542C76B-30E9-465B-8849-FB9354BED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">
              <a:extLst>
                <a:ext uri="{FF2B5EF4-FFF2-40B4-BE49-F238E27FC236}">
                  <a16:creationId xmlns:a16="http://schemas.microsoft.com/office/drawing/2014/main" id="{0EB6D4E8-9B0E-424A-804B-06065EA87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8">
              <a:extLst>
                <a:ext uri="{FF2B5EF4-FFF2-40B4-BE49-F238E27FC236}">
                  <a16:creationId xmlns:a16="http://schemas.microsoft.com/office/drawing/2014/main" id="{0CDEFB8B-F4EC-4591-9608-132B08EDC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">
              <a:extLst>
                <a:ext uri="{FF2B5EF4-FFF2-40B4-BE49-F238E27FC236}">
                  <a16:creationId xmlns:a16="http://schemas.microsoft.com/office/drawing/2014/main" id="{80D92B71-BB0A-4E5C-BF79-E27228D150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0">
              <a:extLst>
                <a:ext uri="{FF2B5EF4-FFF2-40B4-BE49-F238E27FC236}">
                  <a16:creationId xmlns:a16="http://schemas.microsoft.com/office/drawing/2014/main" id="{B9113154-4CBD-4CD6-BAB5-FFEA2724C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1">
              <a:extLst>
                <a:ext uri="{FF2B5EF4-FFF2-40B4-BE49-F238E27FC236}">
                  <a16:creationId xmlns:a16="http://schemas.microsoft.com/office/drawing/2014/main" id="{4EEC5A2D-013C-41E8-8A01-28A1C62E9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2">
              <a:extLst>
                <a:ext uri="{FF2B5EF4-FFF2-40B4-BE49-F238E27FC236}">
                  <a16:creationId xmlns:a16="http://schemas.microsoft.com/office/drawing/2014/main" id="{95408E9F-8928-45F7-9D18-800C5A9F8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3">
              <a:extLst>
                <a:ext uri="{FF2B5EF4-FFF2-40B4-BE49-F238E27FC236}">
                  <a16:creationId xmlns:a16="http://schemas.microsoft.com/office/drawing/2014/main" id="{752ABBED-5F8C-47E4-A11E-69BB0E512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4">
              <a:extLst>
                <a:ext uri="{FF2B5EF4-FFF2-40B4-BE49-F238E27FC236}">
                  <a16:creationId xmlns:a16="http://schemas.microsoft.com/office/drawing/2014/main" id="{048EEA6B-C380-4396-B922-4DB7DBCB3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5">
              <a:extLst>
                <a:ext uri="{FF2B5EF4-FFF2-40B4-BE49-F238E27FC236}">
                  <a16:creationId xmlns:a16="http://schemas.microsoft.com/office/drawing/2014/main" id="{1D1A353F-36F1-4BA2-904D-D90FA1338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6">
              <a:extLst>
                <a:ext uri="{FF2B5EF4-FFF2-40B4-BE49-F238E27FC236}">
                  <a16:creationId xmlns:a16="http://schemas.microsoft.com/office/drawing/2014/main" id="{860AA00A-0E51-41CC-A952-1E13D7584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7">
              <a:extLst>
                <a:ext uri="{FF2B5EF4-FFF2-40B4-BE49-F238E27FC236}">
                  <a16:creationId xmlns:a16="http://schemas.microsoft.com/office/drawing/2014/main" id="{2DC0BA30-2C7D-46B2-B808-831FEBE20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8">
              <a:extLst>
                <a:ext uri="{FF2B5EF4-FFF2-40B4-BE49-F238E27FC236}">
                  <a16:creationId xmlns:a16="http://schemas.microsoft.com/office/drawing/2014/main" id="{08BEC50E-A9C1-4E74-ABE2-B205E476C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9">
              <a:extLst>
                <a:ext uri="{FF2B5EF4-FFF2-40B4-BE49-F238E27FC236}">
                  <a16:creationId xmlns:a16="http://schemas.microsoft.com/office/drawing/2014/main" id="{58459F76-F434-4BDB-B86C-596997293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0">
              <a:extLst>
                <a:ext uri="{FF2B5EF4-FFF2-40B4-BE49-F238E27FC236}">
                  <a16:creationId xmlns:a16="http://schemas.microsoft.com/office/drawing/2014/main" id="{27FE7C25-5F4B-47CF-8BD6-011016565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21">
              <a:extLst>
                <a:ext uri="{FF2B5EF4-FFF2-40B4-BE49-F238E27FC236}">
                  <a16:creationId xmlns:a16="http://schemas.microsoft.com/office/drawing/2014/main" id="{44B031CB-48DB-4D21-94A5-D142A268C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22">
              <a:extLst>
                <a:ext uri="{FF2B5EF4-FFF2-40B4-BE49-F238E27FC236}">
                  <a16:creationId xmlns:a16="http://schemas.microsoft.com/office/drawing/2014/main" id="{21F60125-8FB9-4362-AE52-574C6A8E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23">
              <a:extLst>
                <a:ext uri="{FF2B5EF4-FFF2-40B4-BE49-F238E27FC236}">
                  <a16:creationId xmlns:a16="http://schemas.microsoft.com/office/drawing/2014/main" id="{83863DF3-81E1-4B27-AA1F-51A1D9194D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24">
              <a:extLst>
                <a:ext uri="{FF2B5EF4-FFF2-40B4-BE49-F238E27FC236}">
                  <a16:creationId xmlns:a16="http://schemas.microsoft.com/office/drawing/2014/main" id="{1E9F0B37-792A-4120-8BB7-26EFAA9DA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25">
              <a:extLst>
                <a:ext uri="{FF2B5EF4-FFF2-40B4-BE49-F238E27FC236}">
                  <a16:creationId xmlns:a16="http://schemas.microsoft.com/office/drawing/2014/main" id="{51DB02BB-7093-4681-BBA3-7C4316C1B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1319465" y="599160"/>
            <a:ext cx="6505070" cy="786709"/>
          </a:xfrm>
          <a:prstGeom prst="rect">
            <a:avLst/>
          </a:prstGeom>
        </p:spPr>
        <p:txBody>
          <a:bodyPr spcFirstLastPara="1" vert="horz" lIns="228600" tIns="228600" rIns="228600" bIns="22860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2500" b="1" spc="-150" dirty="0">
                <a:solidFill>
                  <a:schemeClr val="accent1"/>
                </a:solidFill>
              </a:rPr>
              <a:t>What is Human Activity Recognition?</a:t>
            </a:r>
          </a:p>
        </p:txBody>
      </p:sp>
      <p:graphicFrame>
        <p:nvGraphicFramePr>
          <p:cNvPr id="113" name="Google Shape;76;p15">
            <a:extLst>
              <a:ext uri="{FF2B5EF4-FFF2-40B4-BE49-F238E27FC236}">
                <a16:creationId xmlns:a16="http://schemas.microsoft.com/office/drawing/2014/main" id="{A0E8F6AC-7906-44D9-8F7D-59A0B56C73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1359901"/>
              </p:ext>
            </p:extLst>
          </p:nvPr>
        </p:nvGraphicFramePr>
        <p:xfrm>
          <a:off x="605791" y="1493232"/>
          <a:ext cx="7932419" cy="313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62979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 87">
            <a:extLst>
              <a:ext uri="{FF2B5EF4-FFF2-40B4-BE49-F238E27FC236}">
                <a16:creationId xmlns:a16="http://schemas.microsoft.com/office/drawing/2014/main" id="{E024D248-87CA-4666-BB50-B93BF1A6F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89" name="Freeform 5">
              <a:extLst>
                <a:ext uri="{FF2B5EF4-FFF2-40B4-BE49-F238E27FC236}">
                  <a16:creationId xmlns:a16="http://schemas.microsoft.com/office/drawing/2014/main" id="{81446A0E-C360-4370-A384-224EF4B9D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6">
              <a:extLst>
                <a:ext uri="{FF2B5EF4-FFF2-40B4-BE49-F238E27FC236}">
                  <a16:creationId xmlns:a16="http://schemas.microsoft.com/office/drawing/2014/main" id="{375CF781-ABBD-4539-AE85-B013EDD7E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7">
              <a:extLst>
                <a:ext uri="{FF2B5EF4-FFF2-40B4-BE49-F238E27FC236}">
                  <a16:creationId xmlns:a16="http://schemas.microsoft.com/office/drawing/2014/main" id="{F3350EF4-E7A6-48D2-8B21-9DD8F1CB9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8">
              <a:extLst>
                <a:ext uri="{FF2B5EF4-FFF2-40B4-BE49-F238E27FC236}">
                  <a16:creationId xmlns:a16="http://schemas.microsoft.com/office/drawing/2014/main" id="{1F517A69-FE01-464B-9A05-3499576A99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9">
              <a:extLst>
                <a:ext uri="{FF2B5EF4-FFF2-40B4-BE49-F238E27FC236}">
                  <a16:creationId xmlns:a16="http://schemas.microsoft.com/office/drawing/2014/main" id="{AADC7005-409B-4A18-ABD2-3BC40B989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0">
              <a:extLst>
                <a:ext uri="{FF2B5EF4-FFF2-40B4-BE49-F238E27FC236}">
                  <a16:creationId xmlns:a16="http://schemas.microsoft.com/office/drawing/2014/main" id="{E7E7D4D7-F6DE-4530-876A-7AF7ED933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1">
              <a:extLst>
                <a:ext uri="{FF2B5EF4-FFF2-40B4-BE49-F238E27FC236}">
                  <a16:creationId xmlns:a16="http://schemas.microsoft.com/office/drawing/2014/main" id="{4FD811BB-DC05-49BD-934D-C52A0455B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2">
              <a:extLst>
                <a:ext uri="{FF2B5EF4-FFF2-40B4-BE49-F238E27FC236}">
                  <a16:creationId xmlns:a16="http://schemas.microsoft.com/office/drawing/2014/main" id="{328F383D-072B-4F56-8238-83F7F524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3">
              <a:extLst>
                <a:ext uri="{FF2B5EF4-FFF2-40B4-BE49-F238E27FC236}">
                  <a16:creationId xmlns:a16="http://schemas.microsoft.com/office/drawing/2014/main" id="{2F3E6887-3D62-47E0-BF7E-80A33A3EA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4">
              <a:extLst>
                <a:ext uri="{FF2B5EF4-FFF2-40B4-BE49-F238E27FC236}">
                  <a16:creationId xmlns:a16="http://schemas.microsoft.com/office/drawing/2014/main" id="{0F932455-2E90-40F2-914E-CB4D46E56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5">
              <a:extLst>
                <a:ext uri="{FF2B5EF4-FFF2-40B4-BE49-F238E27FC236}">
                  <a16:creationId xmlns:a16="http://schemas.microsoft.com/office/drawing/2014/main" id="{9CE34E18-538E-4FBE-A20F-A3F830A625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6">
              <a:extLst>
                <a:ext uri="{FF2B5EF4-FFF2-40B4-BE49-F238E27FC236}">
                  <a16:creationId xmlns:a16="http://schemas.microsoft.com/office/drawing/2014/main" id="{7D614BDF-54BD-46C3-85E5-96EE7B68B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7">
              <a:extLst>
                <a:ext uri="{FF2B5EF4-FFF2-40B4-BE49-F238E27FC236}">
                  <a16:creationId xmlns:a16="http://schemas.microsoft.com/office/drawing/2014/main" id="{0C98C1F4-37D1-4C8C-B86F-C8F65A3C4D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8">
              <a:extLst>
                <a:ext uri="{FF2B5EF4-FFF2-40B4-BE49-F238E27FC236}">
                  <a16:creationId xmlns:a16="http://schemas.microsoft.com/office/drawing/2014/main" id="{4C38DF64-C855-4E1D-9327-5444A4E86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9">
              <a:extLst>
                <a:ext uri="{FF2B5EF4-FFF2-40B4-BE49-F238E27FC236}">
                  <a16:creationId xmlns:a16="http://schemas.microsoft.com/office/drawing/2014/main" id="{0E27D78D-BB9D-4B2A-8583-B4B2E14FB9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0">
              <a:extLst>
                <a:ext uri="{FF2B5EF4-FFF2-40B4-BE49-F238E27FC236}">
                  <a16:creationId xmlns:a16="http://schemas.microsoft.com/office/drawing/2014/main" id="{FD78ECA6-F850-4BA2-AD0A-E32F2C97F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1">
              <a:extLst>
                <a:ext uri="{FF2B5EF4-FFF2-40B4-BE49-F238E27FC236}">
                  <a16:creationId xmlns:a16="http://schemas.microsoft.com/office/drawing/2014/main" id="{86717E14-EE6A-4BA3-B519-F0E6220BB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2">
              <a:extLst>
                <a:ext uri="{FF2B5EF4-FFF2-40B4-BE49-F238E27FC236}">
                  <a16:creationId xmlns:a16="http://schemas.microsoft.com/office/drawing/2014/main" id="{82CDDB7E-90AB-4368-AED4-F2904A31A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3">
              <a:extLst>
                <a:ext uri="{FF2B5EF4-FFF2-40B4-BE49-F238E27FC236}">
                  <a16:creationId xmlns:a16="http://schemas.microsoft.com/office/drawing/2014/main" id="{56B060D4-4D56-4ABD-B495-528477EEA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38BE3980-E33C-47F5-9C30-74FF864BE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889862"/>
            <a:ext cx="6636259" cy="3358450"/>
            <a:chOff x="1669293" y="1186483"/>
            <a:chExt cx="8848345" cy="4477933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5B0C41B-5860-492D-A229-2AD0EB47B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1" name="Isosceles Triangle 110">
              <a:extLst>
                <a:ext uri="{FF2B5EF4-FFF2-40B4-BE49-F238E27FC236}">
                  <a16:creationId xmlns:a16="http://schemas.microsoft.com/office/drawing/2014/main" id="{58FED3E4-0FF2-4D7C-8C6E-F8DA2ED00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524D354D-03E8-4B3C-AE46-3134F3D1B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FEEA582E-5771-4E79-BD37-F76680DF4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A5A66AFD-82E7-4801-A5C2-8410B9052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117" name="Freeform 5">
              <a:extLst>
                <a:ext uri="{FF2B5EF4-FFF2-40B4-BE49-F238E27FC236}">
                  <a16:creationId xmlns:a16="http://schemas.microsoft.com/office/drawing/2014/main" id="{51ED337A-82BE-45A8-B59F-D64CC318C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6">
              <a:extLst>
                <a:ext uri="{FF2B5EF4-FFF2-40B4-BE49-F238E27FC236}">
                  <a16:creationId xmlns:a16="http://schemas.microsoft.com/office/drawing/2014/main" id="{51AE49FA-8847-4F3F-9C84-B7B72D967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7">
              <a:extLst>
                <a:ext uri="{FF2B5EF4-FFF2-40B4-BE49-F238E27FC236}">
                  <a16:creationId xmlns:a16="http://schemas.microsoft.com/office/drawing/2014/main" id="{B8D85FCA-3346-4E0B-9634-6DA3545C3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9073BBAB-B37A-4E53-BD3F-22344C66A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AA1A0584-2D6C-4259-B0BF-7C2AD71C8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713866BF-EF5E-458D-AB12-2D694710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0CBC1793-695E-4E63-8699-43D8C8300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2">
              <a:extLst>
                <a:ext uri="{FF2B5EF4-FFF2-40B4-BE49-F238E27FC236}">
                  <a16:creationId xmlns:a16="http://schemas.microsoft.com/office/drawing/2014/main" id="{55A05EC7-1A8A-44F4-B8F4-AFDFD723D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3">
              <a:extLst>
                <a:ext uri="{FF2B5EF4-FFF2-40B4-BE49-F238E27FC236}">
                  <a16:creationId xmlns:a16="http://schemas.microsoft.com/office/drawing/2014/main" id="{5C44BD67-30FD-4C31-9A29-D64177742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4">
              <a:extLst>
                <a:ext uri="{FF2B5EF4-FFF2-40B4-BE49-F238E27FC236}">
                  <a16:creationId xmlns:a16="http://schemas.microsoft.com/office/drawing/2014/main" id="{2AD9DD1C-0469-4543-89D7-E5C23ECCC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5">
              <a:extLst>
                <a:ext uri="{FF2B5EF4-FFF2-40B4-BE49-F238E27FC236}">
                  <a16:creationId xmlns:a16="http://schemas.microsoft.com/office/drawing/2014/main" id="{C28E06FD-0B16-4339-968D-8D9509E6C9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6">
              <a:extLst>
                <a:ext uri="{FF2B5EF4-FFF2-40B4-BE49-F238E27FC236}">
                  <a16:creationId xmlns:a16="http://schemas.microsoft.com/office/drawing/2014/main" id="{00D239ED-E9BB-4476-B838-F3C1FCF2DC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7">
              <a:extLst>
                <a:ext uri="{FF2B5EF4-FFF2-40B4-BE49-F238E27FC236}">
                  <a16:creationId xmlns:a16="http://schemas.microsoft.com/office/drawing/2014/main" id="{DF2019EB-B840-45B8-AD0E-DD85F25B7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8">
              <a:extLst>
                <a:ext uri="{FF2B5EF4-FFF2-40B4-BE49-F238E27FC236}">
                  <a16:creationId xmlns:a16="http://schemas.microsoft.com/office/drawing/2014/main" id="{6AB2241C-5E30-45B6-A4E2-3909CF7B1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9">
              <a:extLst>
                <a:ext uri="{FF2B5EF4-FFF2-40B4-BE49-F238E27FC236}">
                  <a16:creationId xmlns:a16="http://schemas.microsoft.com/office/drawing/2014/main" id="{389334E8-1D93-46A3-9DE9-F64463583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20">
              <a:extLst>
                <a:ext uri="{FF2B5EF4-FFF2-40B4-BE49-F238E27FC236}">
                  <a16:creationId xmlns:a16="http://schemas.microsoft.com/office/drawing/2014/main" id="{71E86B98-619B-46FC-805C-B1F5F3291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1">
              <a:extLst>
                <a:ext uri="{FF2B5EF4-FFF2-40B4-BE49-F238E27FC236}">
                  <a16:creationId xmlns:a16="http://schemas.microsoft.com/office/drawing/2014/main" id="{123C0CC4-FE97-4FDB-80C8-532350E20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2">
              <a:extLst>
                <a:ext uri="{FF2B5EF4-FFF2-40B4-BE49-F238E27FC236}">
                  <a16:creationId xmlns:a16="http://schemas.microsoft.com/office/drawing/2014/main" id="{6FF5E364-D040-42A4-9AD3-B909C066B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3">
              <a:extLst>
                <a:ext uri="{FF2B5EF4-FFF2-40B4-BE49-F238E27FC236}">
                  <a16:creationId xmlns:a16="http://schemas.microsoft.com/office/drawing/2014/main" id="{0EB55A0F-9FA7-494C-A3FA-3187456B55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Google Shape;75;p15">
            <a:extLst>
              <a:ext uri="{FF2B5EF4-FFF2-40B4-BE49-F238E27FC236}">
                <a16:creationId xmlns:a16="http://schemas.microsoft.com/office/drawing/2014/main" id="{D19F0431-6E65-104E-9D74-8B7CD353D55C}"/>
              </a:ext>
            </a:extLst>
          </p:cNvPr>
          <p:cNvSpPr txBox="1">
            <a:spLocks/>
          </p:cNvSpPr>
          <p:nvPr/>
        </p:nvSpPr>
        <p:spPr>
          <a:xfrm>
            <a:off x="5914871" y="1051026"/>
            <a:ext cx="2887218" cy="659660"/>
          </a:xfrm>
          <a:prstGeom prst="rect">
            <a:avLst/>
          </a:prstGeom>
        </p:spPr>
        <p:txBody>
          <a:bodyPr spcFirstLastPara="1" vert="horz" lIns="228600" tIns="228600" rIns="228600" bIns="0" rtlCol="0" anchor="b" anchorCtr="0">
            <a:normAutofit lnSpcReduction="10000"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lnSpc>
                <a:spcPct val="80000"/>
              </a:lnSpc>
              <a:spcAft>
                <a:spcPts val="600"/>
              </a:spcAft>
            </a:pPr>
            <a:r>
              <a:rPr lang="en-US" spc="-150" dirty="0">
                <a:solidFill>
                  <a:schemeClr val="accent1"/>
                </a:solidFill>
              </a:rPr>
              <a:t>Our dataset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790" y="596645"/>
            <a:ext cx="4477978" cy="393663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62705" y="2468540"/>
            <a:ext cx="305425" cy="26329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 descr="MartialArts">
            <a:extLst>
              <a:ext uri="{FF2B5EF4-FFF2-40B4-BE49-F238E27FC236}">
                <a16:creationId xmlns:a16="http://schemas.microsoft.com/office/drawing/2014/main" id="{A79029D1-B295-6B47-BFC7-D199D1ED28F8}"/>
              </a:ext>
            </a:extLst>
          </p:cNvPr>
          <p:cNvSpPr/>
          <p:nvPr/>
        </p:nvSpPr>
        <p:spPr>
          <a:xfrm>
            <a:off x="825659" y="912081"/>
            <a:ext cx="516714" cy="516714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2F023-D782-674B-825C-3121BC9A7042}"/>
              </a:ext>
            </a:extLst>
          </p:cNvPr>
          <p:cNvSpPr txBox="1"/>
          <p:nvPr/>
        </p:nvSpPr>
        <p:spPr>
          <a:xfrm>
            <a:off x="1393828" y="955669"/>
            <a:ext cx="13624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600" dirty="0">
                <a:solidFill>
                  <a:schemeClr val="bg1">
                    <a:lumMod val="50000"/>
                  </a:schemeClr>
                </a:solidFill>
              </a:rPr>
              <a:t>51 subjects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10538C-2B39-004D-8E6C-E3DB10265B9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2773" y="1573411"/>
            <a:ext cx="515996" cy="515996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BCD22A99-34DD-8E4E-9034-E31B56FEC327}"/>
              </a:ext>
            </a:extLst>
          </p:cNvPr>
          <p:cNvSpPr txBox="1"/>
          <p:nvPr/>
        </p:nvSpPr>
        <p:spPr>
          <a:xfrm>
            <a:off x="1448774" y="1677967"/>
            <a:ext cx="3330790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600" dirty="0">
                <a:solidFill>
                  <a:schemeClr val="bg1">
                    <a:lumMod val="50000"/>
                  </a:schemeClr>
                </a:solidFill>
              </a:rPr>
              <a:t>18 activities: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sz="1100" i="1" dirty="0">
                <a:solidFill>
                  <a:schemeClr val="bg1">
                    <a:lumMod val="50000"/>
                  </a:schemeClr>
                </a:solidFill>
                <a:cs typeface="Raanana" pitchFamily="2" charset="-79"/>
              </a:rPr>
              <a:t>Non hand-oriented:</a:t>
            </a:r>
            <a:r>
              <a:rPr lang="en" sz="1100" i="1" dirty="0">
                <a:solidFill>
                  <a:schemeClr val="bg1">
                    <a:lumMod val="50000"/>
                  </a:schemeClr>
                </a:solidFill>
                <a:ea typeface="Roboto"/>
                <a:cs typeface="Raanana" pitchFamily="2" charset="-79"/>
                <a:sym typeface="Roboto"/>
              </a:rPr>
              <a:t> </a:t>
            </a:r>
            <a:r>
              <a:rPr lang="en" sz="1100" dirty="0">
                <a:solidFill>
                  <a:schemeClr val="bg1">
                    <a:lumMod val="50000"/>
                  </a:schemeClr>
                </a:solidFill>
                <a:ea typeface="Roboto"/>
                <a:cs typeface="Raanana" pitchFamily="2" charset="-79"/>
                <a:sym typeface="Roboto"/>
              </a:rPr>
              <a:t>walking, jogging, stairs, standing, kicking</a:t>
            </a:r>
            <a:r>
              <a:rPr lang="en-PE" sz="1100" dirty="0">
                <a:solidFill>
                  <a:schemeClr val="bg1">
                    <a:lumMod val="50000"/>
                  </a:schemeClr>
                </a:solidFill>
                <a:cs typeface="Raanana" pitchFamily="2" charset="-79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sz="1100" i="1" dirty="0">
                <a:solidFill>
                  <a:schemeClr val="bg1">
                    <a:lumMod val="50000"/>
                  </a:schemeClr>
                </a:solidFill>
                <a:cs typeface="Raanana" pitchFamily="2" charset="-79"/>
              </a:rPr>
              <a:t>Hand-oriented (G):</a:t>
            </a:r>
            <a:r>
              <a:rPr lang="en" sz="1100" i="1" dirty="0">
                <a:solidFill>
                  <a:schemeClr val="bg1">
                    <a:lumMod val="50000"/>
                  </a:schemeClr>
                </a:solidFill>
                <a:ea typeface="Roboto"/>
                <a:cs typeface="Raanana" pitchFamily="2" charset="-79"/>
                <a:sym typeface="Roboto"/>
              </a:rPr>
              <a:t> </a:t>
            </a:r>
            <a:r>
              <a:rPr lang="en" sz="1100" dirty="0">
                <a:solidFill>
                  <a:schemeClr val="bg1">
                    <a:lumMod val="50000"/>
                  </a:schemeClr>
                </a:solidFill>
                <a:ea typeface="Roboto"/>
                <a:cs typeface="Roboto"/>
                <a:sym typeface="Roboto"/>
              </a:rPr>
              <a:t>dribbling, playing catch, typing, writing, clapping, brushing teeth, folding clothes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E" sz="1100" i="1" dirty="0">
                <a:solidFill>
                  <a:schemeClr val="bg1">
                    <a:lumMod val="50000"/>
                  </a:schemeClr>
                </a:solidFill>
                <a:cs typeface="Raanana" pitchFamily="2" charset="-79"/>
              </a:rPr>
              <a:t>Hand-oriented (E): e</a:t>
            </a:r>
            <a:r>
              <a:rPr lang="en" sz="1100" dirty="0" err="1">
                <a:solidFill>
                  <a:schemeClr val="bg1">
                    <a:lumMod val="50000"/>
                  </a:schemeClr>
                </a:solidFill>
                <a:ea typeface="Roboto"/>
                <a:cs typeface="Roboto"/>
                <a:sym typeface="Roboto"/>
              </a:rPr>
              <a:t>ating</a:t>
            </a:r>
            <a:r>
              <a:rPr lang="en" sz="1100" dirty="0">
                <a:solidFill>
                  <a:schemeClr val="bg1">
                    <a:lumMod val="50000"/>
                  </a:schemeClr>
                </a:solidFill>
                <a:ea typeface="Roboto"/>
                <a:cs typeface="Roboto"/>
                <a:sym typeface="Roboto"/>
              </a:rPr>
              <a:t> pasta, eating soup, eating sandwich, eating chips, drinking</a:t>
            </a:r>
            <a:r>
              <a:rPr lang="en-PE" sz="1100" i="1" dirty="0">
                <a:solidFill>
                  <a:schemeClr val="bg1">
                    <a:lumMod val="50000"/>
                  </a:schemeClr>
                </a:solidFill>
                <a:cs typeface="Raanana" pitchFamily="2" charset="-79"/>
              </a:rPr>
              <a:t> </a:t>
            </a:r>
            <a:endParaRPr lang="en" sz="1100" dirty="0">
              <a:solidFill>
                <a:schemeClr val="bg1">
                  <a:lumMod val="50000"/>
                </a:schemeClr>
              </a:solidFill>
              <a:ea typeface="Roboto"/>
              <a:cs typeface="Roboto"/>
              <a:sym typeface="Robot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A9E461-CD38-6C4D-BF8E-7998CBF8339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7342" y="3377383"/>
            <a:ext cx="382554" cy="3684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FB3885-EF72-C049-88C5-B1F29B16443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0728" t="4909" r="30286" b="7771"/>
          <a:stretch/>
        </p:blipFill>
        <p:spPr>
          <a:xfrm>
            <a:off x="1249034" y="3348700"/>
            <a:ext cx="309623" cy="461527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43D0B6A7-3FF5-FB4B-9A13-817E665FB485}"/>
              </a:ext>
            </a:extLst>
          </p:cNvPr>
          <p:cNvSpPr txBox="1"/>
          <p:nvPr/>
        </p:nvSpPr>
        <p:spPr>
          <a:xfrm>
            <a:off x="1579449" y="3366230"/>
            <a:ext cx="326083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600" dirty="0">
                <a:solidFill>
                  <a:schemeClr val="bg1">
                    <a:lumMod val="50000"/>
                  </a:schemeClr>
                </a:solidFill>
              </a:rPr>
              <a:t>2 devices &amp; 2 sensor types</a:t>
            </a:r>
            <a:r>
              <a:rPr lang="en-PE" sz="1100" dirty="0">
                <a:solidFill>
                  <a:schemeClr val="bg1">
                    <a:lumMod val="50000"/>
                  </a:schemeClr>
                </a:solidFill>
              </a:rPr>
              <a:t> :</a:t>
            </a:r>
          </a:p>
          <a:p>
            <a:r>
              <a:rPr lang="en-PE" sz="1100" dirty="0">
                <a:solidFill>
                  <a:schemeClr val="bg1">
                    <a:lumMod val="50000"/>
                  </a:schemeClr>
                </a:solidFill>
              </a:rPr>
              <a:t> phone &amp; watch  / gyroscope &amp; accelerometer  </a:t>
            </a:r>
            <a:endParaRPr lang="en-PE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2336626-2EC8-1B46-804C-B8C4FAF4F707}"/>
              </a:ext>
            </a:extLst>
          </p:cNvPr>
          <p:cNvSpPr/>
          <p:nvPr/>
        </p:nvSpPr>
        <p:spPr>
          <a:xfrm>
            <a:off x="6297773" y="1824883"/>
            <a:ext cx="1398147" cy="14083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A4F523-D89D-AB4F-B64F-5CFE1E9037FC}"/>
              </a:ext>
            </a:extLst>
          </p:cNvPr>
          <p:cNvSpPr txBox="1"/>
          <p:nvPr/>
        </p:nvSpPr>
        <p:spPr>
          <a:xfrm>
            <a:off x="6268258" y="2190541"/>
            <a:ext cx="1445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dirty="0">
                <a:solidFill>
                  <a:schemeClr val="bg1"/>
                </a:solidFill>
              </a:rPr>
              <a:t>15.6 </a:t>
            </a:r>
          </a:p>
          <a:p>
            <a:pPr algn="ctr"/>
            <a:r>
              <a:rPr lang="en-PE" sz="1400" dirty="0">
                <a:solidFill>
                  <a:schemeClr val="bg1"/>
                </a:solidFill>
              </a:rPr>
              <a:t>million records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22A94F-9A4B-414B-B128-ECD4CB81474F}"/>
              </a:ext>
            </a:extLst>
          </p:cNvPr>
          <p:cNvSpPr txBox="1"/>
          <p:nvPr/>
        </p:nvSpPr>
        <p:spPr>
          <a:xfrm>
            <a:off x="5449556" y="3320803"/>
            <a:ext cx="3115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sz="1200" dirty="0">
                <a:solidFill>
                  <a:schemeClr val="accent4">
                    <a:lumMod val="75000"/>
                  </a:schemeClr>
                </a:solidFill>
              </a:rPr>
              <a:t>Source: UCI machine learning repository</a:t>
            </a:r>
          </a:p>
        </p:txBody>
      </p:sp>
      <p:pic>
        <p:nvPicPr>
          <p:cNvPr id="73" name="Google Shape;83;p16">
            <a:extLst>
              <a:ext uri="{FF2B5EF4-FFF2-40B4-BE49-F238E27FC236}">
                <a16:creationId xmlns:a16="http://schemas.microsoft.com/office/drawing/2014/main" id="{39EE54B4-7079-2D41-95AF-507853370A9F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b="51274"/>
          <a:stretch/>
        </p:blipFill>
        <p:spPr>
          <a:xfrm>
            <a:off x="5171872" y="3685332"/>
            <a:ext cx="3777854" cy="675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102;p19">
            <a:extLst>
              <a:ext uri="{FF2B5EF4-FFF2-40B4-BE49-F238E27FC236}">
                <a16:creationId xmlns:a16="http://schemas.microsoft.com/office/drawing/2014/main" id="{F20D63CC-CCE7-B946-82F8-E6467693BD20}"/>
              </a:ext>
            </a:extLst>
          </p:cNvPr>
          <p:cNvPicPr preferRelativeResize="0"/>
          <p:nvPr/>
        </p:nvPicPr>
        <p:blipFill>
          <a:blip r:embed="rId9">
            <a:alphaModFix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51332" y="4075970"/>
            <a:ext cx="567195" cy="363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134;p24">
            <a:extLst>
              <a:ext uri="{FF2B5EF4-FFF2-40B4-BE49-F238E27FC236}">
                <a16:creationId xmlns:a16="http://schemas.microsoft.com/office/drawing/2014/main" id="{D85B5BE0-D73E-ED48-98C4-45C3381BB19E}"/>
              </a:ext>
            </a:extLst>
          </p:cNvPr>
          <p:cNvPicPr preferRelativeResize="0"/>
          <p:nvPr/>
        </p:nvPicPr>
        <p:blipFill>
          <a:blip r:embed="rId10">
            <a:alphaModFix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93052" y="3955033"/>
            <a:ext cx="469558" cy="461527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360D1ED6-8DF0-B64C-8315-B7A783096480}"/>
              </a:ext>
            </a:extLst>
          </p:cNvPr>
          <p:cNvSpPr txBox="1"/>
          <p:nvPr/>
        </p:nvSpPr>
        <p:spPr>
          <a:xfrm>
            <a:off x="1886392" y="4108267"/>
            <a:ext cx="15744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200" dirty="0">
                <a:solidFill>
                  <a:schemeClr val="bg1">
                    <a:lumMod val="50000"/>
                  </a:schemeClr>
                </a:solidFill>
              </a:rPr>
              <a:t>X,Y, Z coordinates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5;p15">
            <a:extLst>
              <a:ext uri="{FF2B5EF4-FFF2-40B4-BE49-F238E27FC236}">
                <a16:creationId xmlns:a16="http://schemas.microsoft.com/office/drawing/2014/main" id="{B287A6B7-3AA9-E54D-9834-40DA2EC8522F}"/>
              </a:ext>
            </a:extLst>
          </p:cNvPr>
          <p:cNvSpPr txBox="1">
            <a:spLocks/>
          </p:cNvSpPr>
          <p:nvPr/>
        </p:nvSpPr>
        <p:spPr>
          <a:xfrm>
            <a:off x="2632823" y="541248"/>
            <a:ext cx="3878354" cy="860070"/>
          </a:xfrm>
          <a:prstGeom prst="rect">
            <a:avLst/>
          </a:prstGeom>
        </p:spPr>
        <p:txBody>
          <a:bodyPr spcFirstLastPara="1" vert="horz" lIns="228600" tIns="228600" rIns="228600" bIns="0" rtlCol="0" anchor="b" anchorCtr="0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lnSpc>
                <a:spcPct val="80000"/>
              </a:lnSpc>
              <a:spcAft>
                <a:spcPts val="600"/>
              </a:spcAft>
            </a:pPr>
            <a:r>
              <a:rPr lang="en-US" sz="3200" spc="-150" dirty="0">
                <a:solidFill>
                  <a:schemeClr val="accent1"/>
                </a:solidFill>
              </a:rPr>
              <a:t>Distribution of activities</a:t>
            </a:r>
          </a:p>
        </p:txBody>
      </p:sp>
      <p:pic>
        <p:nvPicPr>
          <p:cNvPr id="6" name="Google Shape;90;p17">
            <a:extLst>
              <a:ext uri="{FF2B5EF4-FFF2-40B4-BE49-F238E27FC236}">
                <a16:creationId xmlns:a16="http://schemas.microsoft.com/office/drawing/2014/main" id="{4368E233-1048-6543-B6EF-FC9B109CCD15}"/>
              </a:ext>
            </a:extLst>
          </p:cNvPr>
          <p:cNvPicPr preferRelativeResize="0"/>
          <p:nvPr/>
        </p:nvPicPr>
        <p:blipFill rotWithShape="1">
          <a:blip r:embed="rId3"/>
          <a:srcRect r="6802" b="49200"/>
          <a:stretch/>
        </p:blipFill>
        <p:spPr>
          <a:xfrm>
            <a:off x="935570" y="1590788"/>
            <a:ext cx="7178699" cy="2585796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1681715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529E332-1F12-4C15-9CD2-46B47C797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EB70D1D9-E454-41A2-8131-F87C242E5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BD80611-E3DE-49D3-957E-D2672511E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47537A2-1EBB-45DF-81BB-24C8069BF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2D80068E-88CF-4AFA-A33B-4C67E9DA2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6D3A694A-2C63-4465-903F-2C446C2E9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AB06086-11CF-41B2-BCA8-F4FD52333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9322517-D640-42FC-95E7-636922C30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D353CC0-9B35-4CD3-80D4-CBE64AB17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40FB68B-B3F7-4ACD-BFA8-24993E47B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71C62F0-2D69-4E12-97FD-4FDA2443B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E29D09D3-D44B-4C33-B67D-A33A62508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F253173C-BDD8-4E76-8508-D65436C6C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98F05129-C6FB-43CA-81A0-3C0E79AEF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B362655-D4C7-4196-936B-1AC33DC1D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81F342A-5654-44A6-8616-8C0E7BDF44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8D067AD4-45F5-405D-A7C5-05E2B4968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1777D4B7-909A-4179-B8F2-4A7DC7751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8BF3507-BFDE-4733-8CDF-3FDD87FAD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84D14DCD-6EDC-4E92-ADA7-5CA363656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C40BBA1-E470-44B7-8606-F8BCF6B96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889862"/>
            <a:ext cx="6636259" cy="3358450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7F90053-2737-4E1E-BDBF-D1F2DA63C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9C47D012-ADE5-486B-A297-A95FE2F21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E063DDE-7A1D-4211-952B-F30B31DEE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1630437" y="1836459"/>
            <a:ext cx="3314067" cy="3194706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5934" y="518982"/>
            <a:ext cx="5821442" cy="4007298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D70760-DD7C-CE45-9404-9751C90F5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2207" y="1546378"/>
            <a:ext cx="5219585" cy="1246856"/>
          </a:xfrm>
        </p:spPr>
        <p:txBody>
          <a:bodyPr vert="horz" lIns="228600" tIns="228600" rIns="228600" bIns="0" rtlCol="0" anchor="b">
            <a:normAutofit/>
          </a:bodyPr>
          <a:lstStyle/>
          <a:p>
            <a:pPr defTabSz="914400">
              <a:lnSpc>
                <a:spcPct val="80000"/>
              </a:lnSpc>
            </a:pPr>
            <a:r>
              <a:rPr lang="en-US" sz="3600" spc="-150" dirty="0"/>
              <a:t>Analytic goals</a:t>
            </a:r>
          </a:p>
        </p:txBody>
      </p:sp>
    </p:spTree>
    <p:extLst>
      <p:ext uri="{BB962C8B-B14F-4D97-AF65-F5344CB8AC3E}">
        <p14:creationId xmlns:p14="http://schemas.microsoft.com/office/powerpoint/2010/main" val="3845287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8">
            <a:extLst>
              <a:ext uri="{FF2B5EF4-FFF2-40B4-BE49-F238E27FC236}">
                <a16:creationId xmlns:a16="http://schemas.microsoft.com/office/drawing/2014/main" id="{B529E332-1F12-4C15-9CD2-46B47C797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EB70D1D9-E454-41A2-8131-F87C242E5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BD80611-E3DE-49D3-957E-D2672511E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047537A2-1EBB-45DF-81BB-24C8069BF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D80068E-88CF-4AFA-A33B-4C67E9DA2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6D3A694A-2C63-4465-903F-2C446C2E9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2AB06086-11CF-41B2-BCA8-F4FD52333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A9322517-D640-42FC-95E7-636922C30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6D353CC0-9B35-4CD3-80D4-CBE64AB17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240FB68B-B3F7-4ACD-BFA8-24993E47B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B71C62F0-2D69-4E12-97FD-4FDA2443B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E29D09D3-D44B-4C33-B67D-A33A62508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F253173C-BDD8-4E76-8508-D65436C6C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98F05129-C6FB-43CA-81A0-3C0E79AEF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B362655-D4C7-4196-936B-1AC33DC1D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081F342A-5654-44A6-8616-8C0E7BDF44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8D067AD4-45F5-405D-A7C5-05E2B4968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1777D4B7-909A-4179-B8F2-4A7DC7751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48BF3507-BFDE-4733-8CDF-3FDD87FAD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84D14DCD-6EDC-4E92-ADA7-5CA363656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29">
            <a:extLst>
              <a:ext uri="{FF2B5EF4-FFF2-40B4-BE49-F238E27FC236}">
                <a16:creationId xmlns:a16="http://schemas.microsoft.com/office/drawing/2014/main" id="{0C40BBA1-E470-44B7-8606-F8BCF6B96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889862"/>
            <a:ext cx="6636259" cy="3358450"/>
            <a:chOff x="1669293" y="1186483"/>
            <a:chExt cx="8848345" cy="447793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7F90053-2737-4E1E-BDBF-D1F2DA63C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9C47D012-ADE5-486B-A297-A95FE2F21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063DDE-7A1D-4211-952B-F30B31DEE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0" name="Rectangle 34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36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F3A6BEF-267D-644E-A2C8-28F74D044C14}"/>
              </a:ext>
            </a:extLst>
          </p:cNvPr>
          <p:cNvSpPr txBox="1"/>
          <p:nvPr/>
        </p:nvSpPr>
        <p:spPr>
          <a:xfrm>
            <a:off x="1008486" y="1814638"/>
            <a:ext cx="7007564" cy="2211214"/>
          </a:xfrm>
          <a:prstGeom prst="rect">
            <a:avLst/>
          </a:prstGeom>
        </p:spPr>
        <p:txBody>
          <a:bodyPr vert="horz" lIns="228600" tIns="228600" rIns="228600" bIns="0" rtlCol="0" anchor="b">
            <a:normAutofit/>
          </a:bodyPr>
          <a:lstStyle/>
          <a:p>
            <a:pPr algn="ctr"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  <a:sym typeface="Roboto"/>
              </a:rPr>
              <a:t>Which </a:t>
            </a:r>
            <a:r>
              <a:rPr lang="en-US" sz="4400" spc="-150" dirty="0">
                <a:solidFill>
                  <a:schemeClr val="accent4">
                    <a:lumMod val="75000"/>
                  </a:schemeClr>
                </a:solidFill>
                <a:latin typeface="+mj-lt"/>
                <a:ea typeface="+mj-ea"/>
                <a:cs typeface="+mj-cs"/>
                <a:sym typeface="Roboto"/>
              </a:rPr>
              <a:t>device-algorithm combination </a:t>
            </a:r>
            <a:r>
              <a:rPr lang="en-US" sz="4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  <a:sym typeface="Roboto"/>
              </a:rPr>
              <a:t>is the best to predict human activities?</a:t>
            </a:r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17689" y="2457446"/>
            <a:ext cx="225581" cy="19446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D476050-25FD-3544-8FD3-30078CDC6BF5}"/>
              </a:ext>
            </a:extLst>
          </p:cNvPr>
          <p:cNvSpPr/>
          <p:nvPr/>
        </p:nvSpPr>
        <p:spPr>
          <a:xfrm>
            <a:off x="2013720" y="996545"/>
            <a:ext cx="5099489" cy="96160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17314B-368B-AE4A-9209-1D17321E712F}"/>
              </a:ext>
            </a:extLst>
          </p:cNvPr>
          <p:cNvSpPr txBox="1"/>
          <p:nvPr/>
        </p:nvSpPr>
        <p:spPr>
          <a:xfrm>
            <a:off x="2422328" y="1141767"/>
            <a:ext cx="4109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Our analytic goal</a:t>
            </a:r>
          </a:p>
        </p:txBody>
      </p:sp>
      <p:pic>
        <p:nvPicPr>
          <p:cNvPr id="68" name="Google Shape;102;p19">
            <a:extLst>
              <a:ext uri="{FF2B5EF4-FFF2-40B4-BE49-F238E27FC236}">
                <a16:creationId xmlns:a16="http://schemas.microsoft.com/office/drawing/2014/main" id="{ECEF792E-E949-DA41-9717-040D810153C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0724" y="3110495"/>
            <a:ext cx="1489609" cy="118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134;p24">
            <a:extLst>
              <a:ext uri="{FF2B5EF4-FFF2-40B4-BE49-F238E27FC236}">
                <a16:creationId xmlns:a16="http://schemas.microsoft.com/office/drawing/2014/main" id="{31E224C6-FCD0-694D-BB7C-92718707D37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9949" y="1716935"/>
            <a:ext cx="1253678" cy="12126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2435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529E332-1F12-4C15-9CD2-46B47C797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EB70D1D9-E454-41A2-8131-F87C242E5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BD80611-E3DE-49D3-957E-D2672511E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47537A2-1EBB-45DF-81BB-24C8069BF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2D80068E-88CF-4AFA-A33B-4C67E9DA2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6D3A694A-2C63-4465-903F-2C446C2E9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AB06086-11CF-41B2-BCA8-F4FD52333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9322517-D640-42FC-95E7-636922C30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D353CC0-9B35-4CD3-80D4-CBE64AB17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240FB68B-B3F7-4ACD-BFA8-24993E47B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71C62F0-2D69-4E12-97FD-4FDA2443B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E29D09D3-D44B-4C33-B67D-A33A62508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F253173C-BDD8-4E76-8508-D65436C6C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98F05129-C6FB-43CA-81A0-3C0E79AEF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B362655-D4C7-4196-936B-1AC33DC1D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81F342A-5654-44A6-8616-8C0E7BDF44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8D067AD4-45F5-405D-A7C5-05E2B4968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1777D4B7-909A-4179-B8F2-4A7DC7751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8BF3507-BFDE-4733-8CDF-3FDD87FAD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84D14DCD-6EDC-4E92-ADA7-5CA363656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C40BBA1-E470-44B7-8606-F8BCF6B96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889862"/>
            <a:ext cx="6636259" cy="3358450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7F90053-2737-4E1E-BDBF-D1F2DA63C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9C47D012-ADE5-486B-A297-A95FE2F21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E063DDE-7A1D-4211-952B-F30B31DEE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1630437" y="1836459"/>
            <a:ext cx="3314067" cy="3194706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5934" y="518982"/>
            <a:ext cx="5821442" cy="4007298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D70760-DD7C-CE45-9404-9751C90F5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2207" y="1546378"/>
            <a:ext cx="5219585" cy="1246856"/>
          </a:xfrm>
        </p:spPr>
        <p:txBody>
          <a:bodyPr vert="horz" lIns="228600" tIns="228600" rIns="228600" bIns="0" rtlCol="0" anchor="b">
            <a:normAutofit/>
          </a:bodyPr>
          <a:lstStyle/>
          <a:p>
            <a:pPr defTabSz="914400">
              <a:lnSpc>
                <a:spcPct val="80000"/>
              </a:lnSpc>
            </a:pPr>
            <a:r>
              <a:rPr lang="en-US" sz="3600" spc="-150" dirty="0"/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24919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8">
            <a:extLst>
              <a:ext uri="{FF2B5EF4-FFF2-40B4-BE49-F238E27FC236}">
                <a16:creationId xmlns:a16="http://schemas.microsoft.com/office/drawing/2014/main" id="{B529E332-1F12-4C15-9CD2-46B47C797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EB70D1D9-E454-41A2-8131-F87C242E5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BD80611-E3DE-49D3-957E-D2672511E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047537A2-1EBB-45DF-81BB-24C8069BF4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2D80068E-88CF-4AFA-A33B-4C67E9DA2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6D3A694A-2C63-4465-903F-2C446C2E9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2AB06086-11CF-41B2-BCA8-F4FD52333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A9322517-D640-42FC-95E7-636922C30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6D353CC0-9B35-4CD3-80D4-CBE64AB17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240FB68B-B3F7-4ACD-BFA8-24993E47B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B71C62F0-2D69-4E12-97FD-4FDA2443B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E29D09D3-D44B-4C33-B67D-A33A62508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F253173C-BDD8-4E76-8508-D65436C6C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98F05129-C6FB-43CA-81A0-3C0E79AEF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B362655-D4C7-4196-936B-1AC33DC1D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081F342A-5654-44A6-8616-8C0E7BDF44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8D067AD4-45F5-405D-A7C5-05E2B4968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1777D4B7-909A-4179-B8F2-4A7DC7751C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48BF3507-BFDE-4733-8CDF-3FDD87FAD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84D14DCD-6EDC-4E92-ADA7-5CA363656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29">
            <a:extLst>
              <a:ext uri="{FF2B5EF4-FFF2-40B4-BE49-F238E27FC236}">
                <a16:creationId xmlns:a16="http://schemas.microsoft.com/office/drawing/2014/main" id="{0C40BBA1-E470-44B7-8606-F8BCF6B96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889862"/>
            <a:ext cx="6636259" cy="3358450"/>
            <a:chOff x="1669293" y="1186483"/>
            <a:chExt cx="8848345" cy="447793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7F90053-2737-4E1E-BDBF-D1F2DA63C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9C47D012-ADE5-486B-A297-A95FE2F21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063DDE-7A1D-4211-952B-F30B31DEE4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0" name="Rectangle 34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36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117689" y="2457446"/>
            <a:ext cx="225581" cy="19446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D476050-25FD-3544-8FD3-30078CDC6BF5}"/>
              </a:ext>
            </a:extLst>
          </p:cNvPr>
          <p:cNvSpPr/>
          <p:nvPr/>
        </p:nvSpPr>
        <p:spPr>
          <a:xfrm>
            <a:off x="1480409" y="498934"/>
            <a:ext cx="2736715" cy="126544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2327AE-D2D1-AC4D-9506-EC06115B22A3}"/>
              </a:ext>
            </a:extLst>
          </p:cNvPr>
          <p:cNvSpPr txBox="1"/>
          <p:nvPr/>
        </p:nvSpPr>
        <p:spPr>
          <a:xfrm>
            <a:off x="1550582" y="606275"/>
            <a:ext cx="24621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Smartphone and Smartwatch-Based Biometrics Using Activities</a:t>
            </a:r>
            <a:endParaRPr lang="en-PE" sz="1400" dirty="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C6DEE4E4-6570-7A41-8137-BB35C8414B38}"/>
              </a:ext>
            </a:extLst>
          </p:cNvPr>
          <p:cNvSpPr/>
          <p:nvPr/>
        </p:nvSpPr>
        <p:spPr>
          <a:xfrm>
            <a:off x="4494146" y="497107"/>
            <a:ext cx="2736715" cy="126544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DE36455-8522-9B4E-9930-706C68F6C443}"/>
              </a:ext>
            </a:extLst>
          </p:cNvPr>
          <p:cNvSpPr txBox="1"/>
          <p:nvPr/>
        </p:nvSpPr>
        <p:spPr>
          <a:xfrm>
            <a:off x="4578830" y="742701"/>
            <a:ext cx="2462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Culture as a sensor for HAR</a:t>
            </a:r>
            <a:endParaRPr lang="en-P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F71699-5CA7-B044-BDA7-7EB152B7A0DC}"/>
              </a:ext>
            </a:extLst>
          </p:cNvPr>
          <p:cNvSpPr txBox="1"/>
          <p:nvPr/>
        </p:nvSpPr>
        <p:spPr>
          <a:xfrm>
            <a:off x="4551511" y="1389121"/>
            <a:ext cx="28205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E" sz="1100" dirty="0">
                <a:solidFill>
                  <a:schemeClr val="accent4">
                    <a:lumMod val="75000"/>
                  </a:schemeClr>
                </a:solidFill>
              </a:rPr>
              <a:t>International Journal of Social Robotics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C95A02B-0097-B841-8414-4193623CCA04}"/>
              </a:ext>
            </a:extLst>
          </p:cNvPr>
          <p:cNvSpPr txBox="1"/>
          <p:nvPr/>
        </p:nvSpPr>
        <p:spPr>
          <a:xfrm>
            <a:off x="1443186" y="1383595"/>
            <a:ext cx="28205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E" sz="1100" dirty="0">
                <a:solidFill>
                  <a:schemeClr val="accent4">
                    <a:lumMod val="75000"/>
                  </a:schemeClr>
                </a:solidFill>
              </a:rPr>
              <a:t>Fordham University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3BE9F4FE-A658-264E-A7B5-59DE20001695}"/>
              </a:ext>
            </a:extLst>
          </p:cNvPr>
          <p:cNvSpPr/>
          <p:nvPr/>
        </p:nvSpPr>
        <p:spPr>
          <a:xfrm>
            <a:off x="1509693" y="3556749"/>
            <a:ext cx="2736715" cy="126544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56054D4-E25F-734B-B7C7-1CAD3A94ACB2}"/>
              </a:ext>
            </a:extLst>
          </p:cNvPr>
          <p:cNvSpPr txBox="1"/>
          <p:nvPr/>
        </p:nvSpPr>
        <p:spPr>
          <a:xfrm>
            <a:off x="1450762" y="1992753"/>
            <a:ext cx="2462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Driver behavior monitoring on </a:t>
            </a:r>
            <a:r>
              <a:rPr lang="en-US" sz="1600" dirty="0" err="1"/>
              <a:t>smarthphone</a:t>
            </a:r>
            <a:r>
              <a:rPr lang="en-US" sz="1600" dirty="0"/>
              <a:t> sensor</a:t>
            </a:r>
            <a:endParaRPr lang="en-PE" sz="16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D40F5BE-4303-D649-A19E-06D205FFADCC}"/>
              </a:ext>
            </a:extLst>
          </p:cNvPr>
          <p:cNvSpPr txBox="1"/>
          <p:nvPr/>
        </p:nvSpPr>
        <p:spPr>
          <a:xfrm>
            <a:off x="1315357" y="2770371"/>
            <a:ext cx="2820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Lindow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, Friedrich, and Alexey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Kashevnik</a:t>
            </a:r>
            <a:endParaRPr lang="en-PE" sz="11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53188EC7-D567-084E-A081-33827C6DD490}"/>
              </a:ext>
            </a:extLst>
          </p:cNvPr>
          <p:cNvSpPr/>
          <p:nvPr/>
        </p:nvSpPr>
        <p:spPr>
          <a:xfrm>
            <a:off x="4397711" y="2041745"/>
            <a:ext cx="2736715" cy="126544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008B460-BACA-0F4F-AA32-7DEF3DD5444F}"/>
              </a:ext>
            </a:extLst>
          </p:cNvPr>
          <p:cNvSpPr txBox="1"/>
          <p:nvPr/>
        </p:nvSpPr>
        <p:spPr>
          <a:xfrm>
            <a:off x="4471898" y="2145153"/>
            <a:ext cx="2462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HAR using accelerometer from smartphones	</a:t>
            </a:r>
            <a:endParaRPr lang="en-PE" sz="16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4989159-078B-FA4C-8811-CFEEE7EC6CDA}"/>
              </a:ext>
            </a:extLst>
          </p:cNvPr>
          <p:cNvSpPr txBox="1"/>
          <p:nvPr/>
        </p:nvSpPr>
        <p:spPr>
          <a:xfrm>
            <a:off x="4356469" y="3003033"/>
            <a:ext cx="28205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Bayat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, A.,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Pomplun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, M., &amp; Tran, D.</a:t>
            </a:r>
            <a:endParaRPr lang="en-PE" sz="11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50E8C771-EE2C-224B-A6B0-8AE6C8F20494}"/>
              </a:ext>
            </a:extLst>
          </p:cNvPr>
          <p:cNvSpPr/>
          <p:nvPr/>
        </p:nvSpPr>
        <p:spPr>
          <a:xfrm>
            <a:off x="1528975" y="2041745"/>
            <a:ext cx="2736715" cy="126544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85C0F4A-C7DB-B94F-87D9-2FE88B371B73}"/>
              </a:ext>
            </a:extLst>
          </p:cNvPr>
          <p:cNvSpPr txBox="1"/>
          <p:nvPr/>
        </p:nvSpPr>
        <p:spPr>
          <a:xfrm>
            <a:off x="1603162" y="2145153"/>
            <a:ext cx="2462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Driver behavior monitoring on </a:t>
            </a:r>
            <a:r>
              <a:rPr lang="en-US" sz="1600" dirty="0" err="1"/>
              <a:t>smarthphone</a:t>
            </a:r>
            <a:r>
              <a:rPr lang="en-US" sz="1600" dirty="0"/>
              <a:t> sensor</a:t>
            </a:r>
            <a:endParaRPr lang="en-PE" sz="16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B16FCE-45FB-5047-A4C9-3497399F1AE5}"/>
              </a:ext>
            </a:extLst>
          </p:cNvPr>
          <p:cNvSpPr txBox="1"/>
          <p:nvPr/>
        </p:nvSpPr>
        <p:spPr>
          <a:xfrm>
            <a:off x="1467757" y="2922771"/>
            <a:ext cx="2820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Lindow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, Friedrich, and Alexey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Kashevnik</a:t>
            </a:r>
            <a:endParaRPr lang="en-PE" sz="11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7C54EF87-4AB4-2643-8515-1A55C71C8A53}"/>
              </a:ext>
            </a:extLst>
          </p:cNvPr>
          <p:cNvSpPr/>
          <p:nvPr/>
        </p:nvSpPr>
        <p:spPr>
          <a:xfrm>
            <a:off x="4388627" y="3556749"/>
            <a:ext cx="2736715" cy="126544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E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4C1B28E-85A5-FE4D-A629-CBD9664437F5}"/>
              </a:ext>
            </a:extLst>
          </p:cNvPr>
          <p:cNvSpPr txBox="1"/>
          <p:nvPr/>
        </p:nvSpPr>
        <p:spPr>
          <a:xfrm>
            <a:off x="1603162" y="3587276"/>
            <a:ext cx="2462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Deep learning for Sensor-based activity recognition</a:t>
            </a:r>
            <a:endParaRPr lang="en-PE" sz="16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4EAD92E-4612-A448-B8D8-6B6A4E6A03C9}"/>
              </a:ext>
            </a:extLst>
          </p:cNvPr>
          <p:cNvSpPr txBox="1"/>
          <p:nvPr/>
        </p:nvSpPr>
        <p:spPr>
          <a:xfrm>
            <a:off x="1342329" y="4387335"/>
            <a:ext cx="28205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Wang, Jindong </a:t>
            </a:r>
            <a:endParaRPr lang="en-PE" sz="11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8D687B3-416A-FB4D-BD7A-5E2E4886D2E9}"/>
              </a:ext>
            </a:extLst>
          </p:cNvPr>
          <p:cNvSpPr txBox="1"/>
          <p:nvPr/>
        </p:nvSpPr>
        <p:spPr>
          <a:xfrm>
            <a:off x="4542874" y="3866145"/>
            <a:ext cx="2462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HAR using smartphones	</a:t>
            </a:r>
            <a:endParaRPr lang="en-PE" sz="16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858BA0F-282E-2944-8D9F-FA93928A1CE4}"/>
              </a:ext>
            </a:extLst>
          </p:cNvPr>
          <p:cNvSpPr txBox="1"/>
          <p:nvPr/>
        </p:nvSpPr>
        <p:spPr>
          <a:xfrm>
            <a:off x="4388627" y="4313796"/>
            <a:ext cx="2820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Robert-Andrei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Voicu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Ciprian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Dobre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, Lidia 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Bajenaru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, and Radu-</a:t>
            </a:r>
            <a:r>
              <a:rPr lang="en-US" sz="1100" dirty="0" err="1">
                <a:solidFill>
                  <a:schemeClr val="accent4">
                    <a:lumMod val="75000"/>
                  </a:schemeClr>
                </a:solidFill>
              </a:rPr>
              <a:t>Ioan</a:t>
            </a:r>
            <a:r>
              <a:rPr lang="en-US" sz="1100" dirty="0">
                <a:solidFill>
                  <a:schemeClr val="accent4">
                    <a:lumMod val="75000"/>
                  </a:schemeClr>
                </a:solidFill>
              </a:rPr>
              <a:t> Ciobanu</a:t>
            </a:r>
            <a:endParaRPr lang="en-PE" sz="11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149355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3960F"/>
      </a:accent1>
      <a:accent2>
        <a:srgbClr val="E04116"/>
      </a:accent2>
      <a:accent3>
        <a:srgbClr val="9D4DE7"/>
      </a:accent3>
      <a:accent4>
        <a:srgbClr val="449EF3"/>
      </a:accent4>
      <a:accent5>
        <a:srgbClr val="39C6BE"/>
      </a:accent5>
      <a:accent6>
        <a:srgbClr val="88C933"/>
      </a:accent6>
      <a:hlink>
        <a:srgbClr val="EBB41F"/>
      </a:hlink>
      <a:folHlink>
        <a:srgbClr val="E1D676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938</Words>
  <Application>Microsoft Macintosh PowerPoint</Application>
  <PresentationFormat>On-screen Show (16:9)</PresentationFormat>
  <Paragraphs>178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Rockwell</vt:lpstr>
      <vt:lpstr>Arial</vt:lpstr>
      <vt:lpstr>Wingdings</vt:lpstr>
      <vt:lpstr>Calibri Light</vt:lpstr>
      <vt:lpstr>Roboto</vt:lpstr>
      <vt:lpstr>Atlas</vt:lpstr>
      <vt:lpstr>Human Activity Recognition using Smart-Devices</vt:lpstr>
      <vt:lpstr>PowerPoint Presentation</vt:lpstr>
      <vt:lpstr>What is Human Activity Recognition?</vt:lpstr>
      <vt:lpstr>PowerPoint Presentation</vt:lpstr>
      <vt:lpstr>PowerPoint Presentation</vt:lpstr>
      <vt:lpstr>Analytic goals</vt:lpstr>
      <vt:lpstr>PowerPoint Presentation</vt:lpstr>
      <vt:lpstr>Related work</vt:lpstr>
      <vt:lpstr>PowerPoint Presentation</vt:lpstr>
      <vt:lpstr>PowerPoint Presentation</vt:lpstr>
      <vt:lpstr>Preprocessing</vt:lpstr>
      <vt:lpstr>PowerPoint Presentation</vt:lpstr>
      <vt:lpstr>Experiment setup &amp; Modelling</vt:lpstr>
      <vt:lpstr>PowerPoint Presentation</vt:lpstr>
      <vt:lpstr>PowerPoint Presentation</vt:lpstr>
      <vt:lpstr>PowerPoint Presentation</vt:lpstr>
      <vt:lpstr>PowerPoint Presentation</vt:lpstr>
      <vt:lpstr>Conclusions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Activity Recognition using Smart-Devices</dc:title>
  <dc:creator>Ivette Sulca Palomino</dc:creator>
  <cp:lastModifiedBy>Ivette Sulca Palomino</cp:lastModifiedBy>
  <cp:revision>18</cp:revision>
  <dcterms:created xsi:type="dcterms:W3CDTF">2020-01-17T04:09:25Z</dcterms:created>
  <dcterms:modified xsi:type="dcterms:W3CDTF">2020-01-17T08:28:17Z</dcterms:modified>
</cp:coreProperties>
</file>